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tiff" ContentType="image/tif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56" r:id="rId2"/>
    <p:sldId id="257" r:id="rId3"/>
    <p:sldId id="336" r:id="rId4"/>
    <p:sldId id="304" r:id="rId5"/>
    <p:sldId id="306" r:id="rId6"/>
    <p:sldId id="260" r:id="rId7"/>
    <p:sldId id="307" r:id="rId8"/>
    <p:sldId id="309" r:id="rId9"/>
    <p:sldId id="300" r:id="rId10"/>
    <p:sldId id="301" r:id="rId11"/>
    <p:sldId id="267" r:id="rId12"/>
    <p:sldId id="310" r:id="rId13"/>
    <p:sldId id="299" r:id="rId14"/>
    <p:sldId id="277" r:id="rId15"/>
    <p:sldId id="278" r:id="rId16"/>
    <p:sldId id="279" r:id="rId17"/>
    <p:sldId id="282" r:id="rId18"/>
    <p:sldId id="283" r:id="rId19"/>
    <p:sldId id="315" r:id="rId20"/>
    <p:sldId id="311" r:id="rId21"/>
    <p:sldId id="285" r:id="rId22"/>
    <p:sldId id="312" r:id="rId23"/>
    <p:sldId id="335" r:id="rId24"/>
    <p:sldId id="269" r:id="rId25"/>
    <p:sldId id="270" r:id="rId26"/>
    <p:sldId id="320" r:id="rId27"/>
    <p:sldId id="328" r:id="rId28"/>
    <p:sldId id="303" r:id="rId29"/>
    <p:sldId id="287" r:id="rId30"/>
    <p:sldId id="286" r:id="rId31"/>
    <p:sldId id="329" r:id="rId32"/>
    <p:sldId id="323" r:id="rId33"/>
    <p:sldId id="333" r:id="rId34"/>
    <p:sldId id="324" r:id="rId35"/>
    <p:sldId id="290" r:id="rId36"/>
    <p:sldId id="293" r:id="rId37"/>
    <p:sldId id="294" r:id="rId38"/>
    <p:sldId id="295" r:id="rId39"/>
    <p:sldId id="330" r:id="rId40"/>
    <p:sldId id="275" r:id="rId41"/>
    <p:sldId id="331" r:id="rId42"/>
    <p:sldId id="334" r:id="rId43"/>
    <p:sldId id="296" r:id="rId44"/>
    <p:sldId id="271" r:id="rId45"/>
    <p:sldId id="325" r:id="rId46"/>
    <p:sldId id="326" r:id="rId47"/>
    <p:sldId id="274" r:id="rId48"/>
    <p:sldId id="337" r:id="rId49"/>
    <p:sldId id="332" r:id="rId50"/>
    <p:sldId id="273" r:id="rId51"/>
    <p:sldId id="276" r:id="rId52"/>
    <p:sldId id="317" r:id="rId53"/>
    <p:sldId id="318" r:id="rId54"/>
    <p:sldId id="322" r:id="rId5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06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18820F-EF7A-41A5-AA92-943473654CA5}" type="datetimeFigureOut">
              <a:rPr lang="ru-RU" smtClean="0"/>
              <a:pPr/>
              <a:t>10.04.2017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DAC204-0CD9-4B03-B694-AD57CE65CD8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DAC204-0CD9-4B03-B694-AD57CE65CD83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601020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DAC204-0CD9-4B03-B694-AD57CE65CD83}" type="slidenum">
              <a:rPr lang="ru-RU" smtClean="0"/>
              <a:pPr/>
              <a:t>46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DAC204-0CD9-4B03-B694-AD57CE65CD83}" type="slidenum">
              <a:rPr lang="ru-RU" smtClean="0"/>
              <a:pPr/>
              <a:t>47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8E696-756F-4081-82AD-7159405ADE2C}" type="slidenum">
              <a:rPr lang="ru-RU" smtClean="0"/>
              <a:pPr/>
              <a:t>54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DAC204-0CD9-4B03-B694-AD57CE65CD83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DAC204-0CD9-4B03-B694-AD57CE65CD83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С.П. Королев у планера собственной конструкции «Красная Звезда» на Всесоюзных планерных соревнованиях.</a:t>
            </a:r>
          </a:p>
          <a:p>
            <a:r>
              <a:rPr lang="ru-RU" dirty="0" smtClean="0"/>
              <a:t>Крым, 1930 год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DAC204-0CD9-4B03-B694-AD57CE65CD83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DAC204-0CD9-4B03-B694-AD57CE65CD83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DAC204-0CD9-4B03-B694-AD57CE65CD83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8E696-756F-4081-82AD-7159405ADE2C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8E696-756F-4081-82AD-7159405ADE2C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8E696-756F-4081-82AD-7159405ADE2C}" type="slidenum">
              <a:rPr lang="ru-RU" smtClean="0"/>
              <a:pPr/>
              <a:t>43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81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10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iff"/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1000"/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n w="9525">
                  <a:solidFill>
                    <a:schemeClr val="bg1"/>
                  </a:solidFill>
                  <a:prstDash val="solid"/>
                </a:ln>
                <a:latin typeface="Lucida Console" panose="020B0609040504020204" pitchFamily="49" charset="0"/>
                <a:cs typeface="Times New Roman" panose="02020603050405020304" pitchFamily="18" charset="0"/>
              </a:rPr>
              <a:t>БЕЛГОРОДСКИЙ ГОСУДАРСТВЕННЫЙ АГРАРНЫЙ УНИВЕРСИТЕТ</a:t>
            </a:r>
          </a:p>
          <a:p>
            <a:pPr algn="ctr"/>
            <a:r>
              <a:rPr lang="ru-RU" sz="2000" b="1" dirty="0">
                <a:ln w="9525">
                  <a:solidFill>
                    <a:schemeClr val="bg1"/>
                  </a:solidFill>
                  <a:prstDash val="solid"/>
                </a:ln>
                <a:latin typeface="Lucida Console" panose="020B0609040504020204" pitchFamily="49" charset="0"/>
                <a:cs typeface="Times New Roman" panose="02020603050405020304" pitchFamily="18" charset="0"/>
              </a:rPr>
              <a:t> им. </a:t>
            </a:r>
            <a:r>
              <a:rPr lang="ru-RU" sz="2000" b="1" dirty="0" smtClean="0">
                <a:ln w="9525">
                  <a:solidFill>
                    <a:schemeClr val="bg1"/>
                  </a:solidFill>
                  <a:prstDash val="solid"/>
                </a:ln>
                <a:latin typeface="Lucida Console" panose="020B0609040504020204" pitchFamily="49" charset="0"/>
                <a:cs typeface="Times New Roman" panose="02020603050405020304" pitchFamily="18" charset="0"/>
              </a:rPr>
              <a:t>В.Я</a:t>
            </a:r>
            <a:r>
              <a:rPr lang="ru-RU" sz="2000" b="1" dirty="0">
                <a:ln w="9525">
                  <a:solidFill>
                    <a:schemeClr val="bg1"/>
                  </a:solidFill>
                  <a:prstDash val="solid"/>
                </a:ln>
                <a:latin typeface="Lucida Console" panose="020B0609040504020204" pitchFamily="49" charset="0"/>
                <a:cs typeface="Times New Roman" panose="02020603050405020304" pitchFamily="18" charset="0"/>
              </a:rPr>
              <a:t>. Горина </a:t>
            </a:r>
          </a:p>
          <a:p>
            <a:pPr algn="ctr"/>
            <a:r>
              <a:rPr lang="ru-RU" sz="2000" b="1" dirty="0">
                <a:ln w="9525">
                  <a:solidFill>
                    <a:schemeClr val="bg1"/>
                  </a:solidFill>
                  <a:prstDash val="solid"/>
                </a:ln>
                <a:latin typeface="Lucida Console" panose="020B0609040504020204" pitchFamily="49" charset="0"/>
                <a:cs typeface="Times New Roman" panose="02020603050405020304" pitchFamily="18" charset="0"/>
              </a:rPr>
              <a:t>Управление библиотечно-информационных ресурсов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491880" y="6309321"/>
            <a:ext cx="17281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n w="9525">
                  <a:solidFill>
                    <a:schemeClr val="bg1"/>
                  </a:solidFill>
                  <a:prstDash val="solid"/>
                </a:ln>
                <a:latin typeface="Lucida Console" panose="020B0609040504020204" pitchFamily="49" charset="0"/>
                <a:cs typeface="Times New Roman" panose="02020603050405020304" pitchFamily="18" charset="0"/>
              </a:rPr>
              <a:t>2017 год</a:t>
            </a: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251520" y="3113593"/>
            <a:ext cx="4248472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latin typeface="Lucida Console" pitchFamily="49" charset="0"/>
              </a:rPr>
              <a:t>К 100-летию со дня рождения Сергея Павловича Королёва</a:t>
            </a:r>
            <a:endParaRPr kumimoji="0" lang="ru-RU" sz="3600" b="1" i="0" strike="noStrike" normalizeH="0" baseline="0" dirty="0">
              <a:ln w="9525">
                <a:solidFill>
                  <a:schemeClr val="bg1"/>
                </a:solidFill>
                <a:prstDash val="solid"/>
              </a:ln>
              <a:latin typeface="Lucida Console" pitchFamily="49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340768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>
                <a:ln w="9525">
                  <a:solidFill>
                    <a:schemeClr val="bg1"/>
                  </a:solidFill>
                  <a:prstDash val="solid"/>
                </a:ln>
                <a:latin typeface="Lucida Console" pitchFamily="49" charset="0"/>
              </a:rPr>
              <a:t>«Адмирал Вселенной»</a:t>
            </a:r>
            <a:r>
              <a:rPr lang="ru-RU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Lucida Console" pitchFamily="49" charset="0"/>
              </a:rPr>
              <a:t> </a:t>
            </a:r>
          </a:p>
        </p:txBody>
      </p:sp>
      <p:pic>
        <p:nvPicPr>
          <p:cNvPr id="1029" name="Picture 5" descr="&amp;Scy;&amp;iecy;&amp;rcy;&amp;gcy;&amp;iecy;&amp;jcy; &amp;Pcy;&amp;acy;&amp;vcy;&amp;lcy;&amp;ocy;&amp;vcy;&amp;icy;&amp;chcy; &amp;Kcy;&amp;ocy;&amp;rcy;&amp;ocy;&amp;lcy;&amp;iocy;&amp;v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2204864"/>
            <a:ext cx="3494988" cy="4392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692696"/>
            <a:ext cx="522007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200" b="1" dirty="0">
                <a:ln w="0"/>
                <a:latin typeface="Lucida Console" pitchFamily="49" charset="0"/>
                <a:ea typeface="Times New Roman" pitchFamily="18" charset="0"/>
              </a:rPr>
              <a:t>В 1926 г. Сергей забрал свои документы из Киевского политехнического института и поехал в Москву поступать в Московское высшее техническое училище. </a:t>
            </a:r>
            <a:endParaRPr lang="ru-RU" sz="2200" b="1" dirty="0">
              <a:ln w="0"/>
              <a:latin typeface="Lucida Console" pitchFamily="49" charset="0"/>
              <a:ea typeface="Calibri" pitchFamily="34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200" b="1" dirty="0">
                <a:ln w="0"/>
                <a:latin typeface="Lucida Console" pitchFamily="49" charset="0"/>
                <a:ea typeface="Calibri" pitchFamily="34" charset="0"/>
                <a:cs typeface="Times New Roman" pitchFamily="18" charset="0"/>
              </a:rPr>
              <a:t>Королев учился со свойственным ему трудолюбием, подолгу занимался самостоятельно в технической </a:t>
            </a:r>
            <a:r>
              <a:rPr lang="ru-RU" sz="2200" b="1" dirty="0" smtClean="0">
                <a:ln w="0"/>
                <a:latin typeface="Lucida Console" pitchFamily="49" charset="0"/>
                <a:ea typeface="Calibri" pitchFamily="34" charset="0"/>
                <a:cs typeface="Times New Roman" pitchFamily="18" charset="0"/>
              </a:rPr>
              <a:t>библиотеке. Особенной популярностью пользовались лекции  авиационного конструктора Туполева.</a:t>
            </a: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ln w="0"/>
                <a:latin typeface="Lucida Console" pitchFamily="49" charset="0"/>
                <a:ea typeface="Calibri" pitchFamily="34" charset="0"/>
                <a:cs typeface="Times New Roman" pitchFamily="18" charset="0"/>
              </a:rPr>
              <a:t>Туполев заметил выдающиеся способности Королева и в дальнейшем считал его одним из лучших своих учеников</a:t>
            </a:r>
            <a:r>
              <a:rPr lang="ru-RU" sz="2200" b="1" dirty="0" smtClean="0">
                <a:ln w="0"/>
                <a:latin typeface="Lucida Console" pitchFamily="49" charset="0"/>
              </a:rPr>
              <a:t> </a:t>
            </a:r>
            <a:endParaRPr lang="ru-RU" sz="2200" b="1" dirty="0">
              <a:ln w="0"/>
              <a:latin typeface="Lucida Console" pitchFamily="49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364088" y="713046"/>
            <a:ext cx="3600400" cy="59563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Lucida Console" pitchFamily="49" charset="0"/>
              </a:rPr>
              <a:t>Мечты о небе</a:t>
            </a:r>
            <a:endParaRPr lang="ru-RU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332656"/>
            <a:ext cx="3672408" cy="45457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44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5220072" y="332656"/>
            <a:ext cx="3456384" cy="4536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971600" y="5085184"/>
            <a:ext cx="32403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atin typeface="Lucida Console" pitchFamily="49" charset="0"/>
              </a:rPr>
              <a:t>Выпускник Первой Одесской стройпрофшколы</a:t>
            </a:r>
            <a:br>
              <a:rPr lang="ru-RU" sz="2200" b="1" dirty="0" smtClean="0">
                <a:latin typeface="Lucida Console" pitchFamily="49" charset="0"/>
              </a:rPr>
            </a:br>
            <a:r>
              <a:rPr lang="ru-RU" sz="2200" b="1" dirty="0" smtClean="0">
                <a:latin typeface="Lucida Console" pitchFamily="49" charset="0"/>
              </a:rPr>
              <a:t>Сергей Королев</a:t>
            </a:r>
            <a:endParaRPr lang="ru-RU" sz="2200" dirty="0">
              <a:latin typeface="Lucida Console" pitchFamily="49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16016" y="5013176"/>
            <a:ext cx="442798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atin typeface="Lucida Console" pitchFamily="49" charset="0"/>
              </a:rPr>
              <a:t>Студент Московского высшего технического</a:t>
            </a:r>
            <a:br>
              <a:rPr lang="ru-RU" sz="2200" b="1" dirty="0" smtClean="0">
                <a:latin typeface="Lucida Console" pitchFamily="49" charset="0"/>
              </a:rPr>
            </a:br>
            <a:r>
              <a:rPr lang="ru-RU" sz="2200" b="1" dirty="0" smtClean="0">
                <a:latin typeface="Lucida Console" pitchFamily="49" charset="0"/>
              </a:rPr>
              <a:t>училища им. Н. Э. Баумана</a:t>
            </a:r>
            <a:endParaRPr lang="ru-RU" sz="2200" b="1" dirty="0">
              <a:latin typeface="Lucida Console" pitchFamily="49" charset="0"/>
            </a:endParaRP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type="subTitle" idx="4294967295"/>
          </p:nvPr>
        </p:nvSpPr>
        <p:spPr>
          <a:xfrm>
            <a:off x="-324544" y="980728"/>
            <a:ext cx="5688632" cy="2736304"/>
          </a:xfrm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2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 idx="4294967295"/>
          </p:nvPr>
        </p:nvSpPr>
        <p:spPr>
          <a:xfrm>
            <a:off x="652463" y="116334"/>
            <a:ext cx="7772400" cy="936402"/>
          </a:xfrm>
        </p:spPr>
        <p:txBody>
          <a:bodyPr>
            <a:normAutofit/>
          </a:bodyPr>
          <a:lstStyle/>
          <a:p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Lucida Console" panose="020B0609040504020204" pitchFamily="49" charset="0"/>
                <a:cs typeface="Times New Roman" pitchFamily="18" charset="0"/>
              </a:rPr>
              <a:t>Первые изобретения</a:t>
            </a:r>
          </a:p>
        </p:txBody>
      </p:sp>
      <p:pic>
        <p:nvPicPr>
          <p:cNvPr id="3" name="Picture 2" descr="C:\Users\Ольга\Desktop\Королев\Планер Коктебель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4725144"/>
            <a:ext cx="3203848" cy="19449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C:\Users\Ольга\Desktop\Королев\королёв летчи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980728"/>
            <a:ext cx="2682615" cy="34480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323528" y="980728"/>
            <a:ext cx="4896544" cy="53737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smtClean="0">
                <a:latin typeface="Lucida Console" panose="020B0609040504020204" pitchFamily="49" charset="0"/>
                <a:cs typeface="Times New Roman" pitchFamily="18" charset="0"/>
              </a:rPr>
              <a:t>С четвертого курса Сергей Королев совмещал учебу с работой в конструкторских бюро (КБ). С 1927 четыре года подряд участвовал во Всесоюзных </a:t>
            </a:r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onsole" panose="020B0609040504020204" pitchFamily="49" charset="0"/>
                <a:cs typeface="Times New Roman" pitchFamily="18" charset="0"/>
              </a:rPr>
              <a:t>планерных</a:t>
            </a:r>
            <a:r>
              <a:rPr lang="ru-RU" sz="2200" b="1" dirty="0" smtClean="0">
                <a:latin typeface="Lucida Console" panose="020B0609040504020204" pitchFamily="49" charset="0"/>
                <a:cs typeface="Times New Roman" pitchFamily="18" charset="0"/>
              </a:rPr>
              <a:t> состязаниях в Коктебеле, в 1929 представил там свой первый планер-паритель СК-1 «Коктебель», на котором сам же показал  наибольшую продолжительность полета</a:t>
            </a:r>
          </a:p>
          <a:p>
            <a:pPr algn="ctr">
              <a:lnSpc>
                <a:spcPct val="120000"/>
              </a:lnSpc>
              <a:buNone/>
            </a:pPr>
            <a:r>
              <a:rPr lang="ru-RU" sz="2200" b="1" dirty="0" smtClean="0">
                <a:latin typeface="Lucida Console" panose="020B0609040504020204" pitchFamily="49" charset="0"/>
                <a:cs typeface="Times New Roman" pitchFamily="18" charset="0"/>
              </a:rPr>
              <a:t>   — 4 час. 19 мин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2082058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04664"/>
            <a:ext cx="5004048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latin typeface="Lucida Console" panose="020B0609040504020204" pitchFamily="49" charset="0"/>
                <a:cs typeface="Times New Roman" pitchFamily="18" charset="0"/>
              </a:rPr>
              <a:t>В августе 1929 года, по дороге из Одессы в Москву, Сергей решил посетить К. Э. Циолковского. Беседа с Константином Эдуардовичем произвела на Сергея огромное впечатление. «Константин Эдуардович потряс тогда своей верой в возможность космоплавания, – много лет спустя вспоминал Королев. – Я ушел от него с одной мыслью – строить ракеты и летать на них. Всем смыслом моей жизни стало одно – пробиться к звездам»</a:t>
            </a:r>
          </a:p>
        </p:txBody>
      </p:sp>
      <p:pic>
        <p:nvPicPr>
          <p:cNvPr id="7" name="Picture 2" descr="C:\Documents and Settings\администрация\Рабочий стол\королев\k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260648"/>
            <a:ext cx="2376264" cy="4149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3425358"/>
            <a:ext cx="3888432" cy="33160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8964488" cy="7606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256032" algn="just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ru-RU" sz="2200" b="1" dirty="0">
                <a:latin typeface="Lucida Console" pitchFamily="49" charset="0"/>
              </a:rPr>
              <a:t>Производственную практику студент выпускного курса МВТУ Королев проходил в Конструкторском бюро А.Н.Туполева. Его дипломный проект легкомоторного двухместного самолета СК-4, рассчитанного на рекордную дальность полета, оказался оригинальным, продуманным до мелочей. Одобренный Туполевым проект затем был построен и испытан</a:t>
            </a:r>
          </a:p>
          <a:p>
            <a:pPr marL="365760" indent="-256032" algn="just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ru-RU" sz="2200" b="1" dirty="0">
                <a:latin typeface="Lucida Console" pitchFamily="49" charset="0"/>
              </a:rPr>
              <a:t>В 1929 Королев и С.Люшин  предъявили на VI Всесоюзные планерные состязания в Коктебеле необычный планер, примерно на 50-90 кг тяжелее собратьев. В то время считалось, что чем меньше планер, тем лучше. На планере "Коктебель" Королев установил рекорд парения. Более четырех часов парил он в воздухе</a:t>
            </a:r>
          </a:p>
          <a:p>
            <a:pPr marL="365760" indent="-256032" algn="just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ru-RU" sz="2200" b="1" dirty="0">
                <a:latin typeface="Lucida Console" pitchFamily="49" charset="0"/>
              </a:rPr>
              <a:t>В 1930 на Всесоюзном слете планеристов С.П.Королёв выступил с новым планером СК-3, названным им "Красная звезда". Именно на нем впервые в истории авиации летчик-испытатель </a:t>
            </a:r>
            <a:r>
              <a:rPr lang="ru-RU" sz="2200" b="1" dirty="0" err="1">
                <a:latin typeface="Lucida Console" pitchFamily="49" charset="0"/>
              </a:rPr>
              <a:t>В.А.Степанченок</a:t>
            </a:r>
            <a:r>
              <a:rPr lang="ru-RU" sz="2200" b="1" dirty="0">
                <a:latin typeface="Lucida Console" pitchFamily="49" charset="0"/>
              </a:rPr>
              <a:t> в свободном полете совершил знаменитую петлю Нестерова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None/>
              <a:defRPr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627784" y="548680"/>
            <a:ext cx="35716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Игорь.28CAA13176574FE\Рабочий стол\Игорь\Презентации\Материалы к презентациям\С.П.Королёв\Планёр Красная Звезда.jpg"/>
          <p:cNvPicPr>
            <a:picLocks noChangeAspect="1" noChangeArrowheads="1"/>
          </p:cNvPicPr>
          <p:nvPr/>
        </p:nvPicPr>
        <p:blipFill>
          <a:blip r:embed="rId2" cstate="print"/>
          <a:srcRect b="13750"/>
          <a:stretch>
            <a:fillRect/>
          </a:stretch>
        </p:blipFill>
        <p:spPr>
          <a:xfrm>
            <a:off x="683568" y="260648"/>
            <a:ext cx="7920880" cy="5256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0" y="5805264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latin typeface="Lucida Console" pitchFamily="49" charset="0"/>
              </a:rPr>
              <a:t>Планер «Красная Звезда</a:t>
            </a:r>
            <a:r>
              <a:rPr lang="ru-RU" sz="2200" b="1" dirty="0" smtClean="0">
                <a:latin typeface="Lucida Console" pitchFamily="49" charset="0"/>
              </a:rPr>
              <a:t>» конструкция С.П.Королева.</a:t>
            </a:r>
          </a:p>
          <a:p>
            <a:pPr algn="ctr"/>
            <a:r>
              <a:rPr lang="ru-RU" sz="2200" b="1" dirty="0" smtClean="0">
                <a:latin typeface="Lucida Console" pitchFamily="49" charset="0"/>
              </a:rPr>
              <a:t>Крым, 1930 год</a:t>
            </a:r>
            <a:endParaRPr lang="ru-RU" sz="2200" b="1" dirty="0">
              <a:latin typeface="Lucida Console" pitchFamily="49" charset="0"/>
            </a:endParaRP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05_030.jpg"/>
          <p:cNvPicPr>
            <a:picLocks noChangeAspect="1"/>
          </p:cNvPicPr>
          <p:nvPr/>
        </p:nvPicPr>
        <p:blipFill>
          <a:blip r:embed="rId3" cstate="print"/>
          <a:srcRect b="12500"/>
          <a:stretch>
            <a:fillRect/>
          </a:stretch>
        </p:blipFill>
        <p:spPr>
          <a:xfrm>
            <a:off x="539552" y="188640"/>
            <a:ext cx="3960440" cy="51845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005_005.jpg"/>
          <p:cNvPicPr>
            <a:picLocks noChangeAspect="1"/>
          </p:cNvPicPr>
          <p:nvPr/>
        </p:nvPicPr>
        <p:blipFill>
          <a:blip r:embed="rId4" cstate="print"/>
          <a:srcRect b="12000"/>
          <a:stretch>
            <a:fillRect/>
          </a:stretch>
        </p:blipFill>
        <p:spPr>
          <a:xfrm>
            <a:off x="5220072" y="188640"/>
            <a:ext cx="3528392" cy="51125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4860032" y="5589240"/>
            <a:ext cx="403244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atin typeface="Lucida Console" pitchFamily="49" charset="0"/>
              </a:rPr>
              <a:t>Самолет СК-4 перед взлетом.</a:t>
            </a:r>
          </a:p>
          <a:p>
            <a:pPr algn="ctr"/>
            <a:r>
              <a:rPr lang="ru-RU" sz="2200" b="1" dirty="0" smtClean="0">
                <a:latin typeface="Lucida Console" pitchFamily="49" charset="0"/>
              </a:rPr>
              <a:t>1931 год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5445224"/>
            <a:ext cx="468052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atin typeface="Lucida Console" pitchFamily="49" charset="0"/>
              </a:rPr>
              <a:t>С.П. Королев у планера собственной конструкции «Красная Звезда»</a:t>
            </a:r>
          </a:p>
          <a:p>
            <a:pPr algn="ctr"/>
            <a:r>
              <a:rPr lang="ru-RU" sz="2200" b="1" dirty="0" smtClean="0">
                <a:latin typeface="Lucida Console" pitchFamily="49" charset="0"/>
              </a:rPr>
              <a:t>Крым, 1930 год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88913"/>
            <a:ext cx="9144000" cy="1228725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Lucida Console" pitchFamily="49" charset="0"/>
              </a:rPr>
              <a:t>ГИРД – группа изучения ракетного движения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5940152" y="5589240"/>
            <a:ext cx="3024336" cy="1268760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buFont typeface="Wingdings 3"/>
              <a:buNone/>
              <a:defRPr/>
            </a:pPr>
            <a:r>
              <a:rPr lang="ru-RU" sz="2200" b="1" dirty="0" smtClean="0">
                <a:latin typeface="Lucida Console" pitchFamily="49" charset="0"/>
              </a:rPr>
              <a:t>  </a:t>
            </a:r>
            <a:r>
              <a:rPr lang="ru-RU" sz="2200" b="1" dirty="0" err="1" smtClean="0">
                <a:latin typeface="Lucida Console" pitchFamily="49" charset="0"/>
              </a:rPr>
              <a:t>Ф.А.Цандер</a:t>
            </a:r>
            <a:r>
              <a:rPr lang="ru-RU" sz="2200" b="1" dirty="0" smtClean="0">
                <a:latin typeface="Lucida Console" pitchFamily="49" charset="0"/>
              </a:rPr>
              <a:t> </a:t>
            </a:r>
            <a:r>
              <a:rPr lang="ru-RU" sz="2200" b="1" dirty="0">
                <a:latin typeface="Lucida Console" pitchFamily="49" charset="0"/>
              </a:rPr>
              <a:t>– руководитель группы 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294967295"/>
          </p:nvPr>
        </p:nvSpPr>
        <p:spPr>
          <a:xfrm>
            <a:off x="0" y="1628800"/>
            <a:ext cx="5508104" cy="5229200"/>
          </a:xfrm>
        </p:spPr>
        <p:txBody>
          <a:bodyPr>
            <a:normAutofit/>
          </a:bodyPr>
          <a:lstStyle/>
          <a:p>
            <a:pPr marL="365760" indent="-256032" algn="just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ru-RU" sz="2200" b="1" dirty="0">
                <a:latin typeface="Lucida Console" pitchFamily="49" charset="0"/>
              </a:rPr>
              <a:t>Была создана в 1931 г. с помощью Осоавиахима</a:t>
            </a:r>
          </a:p>
          <a:p>
            <a:pPr marL="365760" indent="-256032" algn="just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ru-RU" sz="2200" b="1" dirty="0">
                <a:latin typeface="Lucida Console" pitchFamily="49" charset="0"/>
              </a:rPr>
              <a:t>Королёв возглавил Технический совет </a:t>
            </a:r>
          </a:p>
          <a:p>
            <a:pPr marL="365760" indent="-256032" algn="just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ru-RU" sz="2200" b="1" dirty="0">
                <a:latin typeface="Lucida Console" pitchFamily="49" charset="0"/>
              </a:rPr>
              <a:t>17 августа 1933 года на подмосковном полигоне Нахабино в небо умчалась первая советская ракета ГИРД-09 конструкции М.К.Тихонравова на жидком топливе. Ракета поднялась на высоту 400 метров, продолжительность полета составила 18 секунд</a:t>
            </a:r>
          </a:p>
        </p:txBody>
      </p:sp>
      <p:pic>
        <p:nvPicPr>
          <p:cNvPr id="20485" name="Picture 2" descr="C:\Documents and Settings\Игорь.28CAA13176574FE\Рабочий стол\Игорь\Презентации\Материалы к презентациям\С.П.Королёв\Ф.А.Цандер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084168" y="1124744"/>
            <a:ext cx="2952328" cy="44638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0" y="116632"/>
            <a:ext cx="9144000" cy="1301006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Lucida Console" pitchFamily="49" charset="0"/>
              </a:rPr>
              <a:t>РНИИ – реактивный научно-исследовательский институт </a:t>
            </a:r>
          </a:p>
        </p:txBody>
      </p:sp>
      <p:sp>
        <p:nvSpPr>
          <p:cNvPr id="21507" name="Текст 6"/>
          <p:cNvSpPr>
            <a:spLocks noGrp="1"/>
          </p:cNvSpPr>
          <p:nvPr>
            <p:ph type="body" sz="half" idx="4294967295"/>
          </p:nvPr>
        </p:nvSpPr>
        <p:spPr>
          <a:xfrm>
            <a:off x="5508104" y="6021288"/>
            <a:ext cx="3528392" cy="836712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dirty="0" smtClean="0">
                <a:latin typeface="Lucida Console" pitchFamily="49" charset="0"/>
              </a:rPr>
              <a:t>   </a:t>
            </a:r>
            <a:r>
              <a:rPr lang="ru-RU" sz="2400" b="1" dirty="0" smtClean="0">
                <a:latin typeface="Lucida Console" pitchFamily="49" charset="0"/>
              </a:rPr>
              <a:t>ГИРД-09 </a:t>
            </a:r>
            <a:r>
              <a:rPr lang="ru-RU" sz="2400" b="1" dirty="0">
                <a:latin typeface="Lucida Console" pitchFamily="49" charset="0"/>
              </a:rPr>
              <a:t>и </a:t>
            </a:r>
            <a:endParaRPr lang="ru-RU" sz="2400" b="1" dirty="0" smtClean="0">
              <a:latin typeface="Lucida Console" pitchFamily="49" charset="0"/>
            </a:endParaRPr>
          </a:p>
          <a:p>
            <a:pPr algn="ctr">
              <a:buNone/>
            </a:pPr>
            <a:r>
              <a:rPr lang="ru-RU" sz="2400" b="1" dirty="0" smtClean="0">
                <a:latin typeface="Lucida Console" pitchFamily="49" charset="0"/>
              </a:rPr>
              <a:t>  ГИРД-10 </a:t>
            </a:r>
            <a:endParaRPr lang="ru-RU" sz="2400" b="1" dirty="0">
              <a:latin typeface="Lucida Console" pitchFamily="49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294967295"/>
          </p:nvPr>
        </p:nvSpPr>
        <p:spPr>
          <a:xfrm>
            <a:off x="323528" y="1484784"/>
            <a:ext cx="5328592" cy="5544615"/>
          </a:xfrm>
        </p:spPr>
        <p:txBody>
          <a:bodyPr>
            <a:noAutofit/>
          </a:bodyPr>
          <a:lstStyle/>
          <a:p>
            <a:pPr marL="365760" indent="-256032" algn="just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ru-RU" sz="2200" b="1" dirty="0" smtClean="0">
                <a:latin typeface="Lucida Console" pitchFamily="49" charset="0"/>
              </a:rPr>
              <a:t>С.П.Королёв </a:t>
            </a:r>
            <a:r>
              <a:rPr lang="ru-RU" sz="2200" b="1" dirty="0">
                <a:latin typeface="Lucida Console" pitchFamily="49" charset="0"/>
              </a:rPr>
              <a:t>- заместитель по научной работе</a:t>
            </a:r>
          </a:p>
          <a:p>
            <a:pPr marL="365760" indent="-256032" algn="just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ru-RU" sz="2200" b="1" dirty="0" smtClean="0">
                <a:latin typeface="Lucida Console" pitchFamily="49" charset="0"/>
              </a:rPr>
              <a:t>С.П.Королёв и </a:t>
            </a:r>
            <a:r>
              <a:rPr lang="ru-RU" sz="2200" b="1" dirty="0">
                <a:latin typeface="Lucida Console" pitchFamily="49" charset="0"/>
              </a:rPr>
              <a:t>М.К.Тихонравов удостоены высшей наградой оборонного общества - знаком "За активную оборонную работу".</a:t>
            </a:r>
          </a:p>
          <a:p>
            <a:pPr marL="365760" indent="-256032" algn="just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ru-RU" sz="2200" b="1" dirty="0">
                <a:latin typeface="Lucida Console" pitchFamily="49" charset="0"/>
              </a:rPr>
              <a:t>В 1934 году вышла в свет первая печатная работа Королева "Ракетный полет в стратосфере», получившая высокую оценку Циолковского </a:t>
            </a:r>
          </a:p>
        </p:txBody>
      </p:sp>
      <p:pic>
        <p:nvPicPr>
          <p:cNvPr id="21509" name="Picture 3" descr="C:\Documents and Settings\Игорь.28CAA13176574FE\Рабочий стол\Игорь\Презентации\Материалы к презентациям\С.П.Королёв\Фото\ГИРД-09 и 10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868144" y="1484784"/>
            <a:ext cx="2955925" cy="4464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8723312" cy="1110754"/>
          </a:xfrm>
        </p:spPr>
        <p:txBody>
          <a:bodyPr>
            <a:normAutofit/>
          </a:bodyPr>
          <a:lstStyle/>
          <a:p>
            <a:r>
              <a:rPr lang="ru-RU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Lucida Console" pitchFamily="49" charset="0"/>
                <a:cs typeface="Times New Roman" pitchFamily="18" charset="0"/>
              </a:rPr>
              <a:t>Семья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0" y="1196752"/>
            <a:ext cx="4413176" cy="518457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000" dirty="0"/>
              <a:t>	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 descr="C:\Users\Ольга\Desktop\Королев\Королёв с 1ой женоё Ксенией и дочерью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124744"/>
            <a:ext cx="3799234" cy="3744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 descr="C:\Users\Ольга\Desktop\Королев\Королёв с женой Ниной Ивановной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124744"/>
            <a:ext cx="4090227" cy="3744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467544" y="4941168"/>
            <a:ext cx="388843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atin typeface="Lucida Console" pitchFamily="49" charset="0"/>
                <a:cs typeface="Times New Roman" pitchFamily="18" charset="0"/>
              </a:rPr>
              <a:t>Королёв с женой Ксенией Максимилиановной</a:t>
            </a:r>
          </a:p>
          <a:p>
            <a:pPr algn="ctr"/>
            <a:r>
              <a:rPr lang="ru-RU" sz="2200" b="1" dirty="0" err="1" smtClean="0">
                <a:latin typeface="Lucida Console" pitchFamily="49" charset="0"/>
                <a:cs typeface="Times New Roman" pitchFamily="18" charset="0"/>
              </a:rPr>
              <a:t>Винцентини</a:t>
            </a:r>
            <a:r>
              <a:rPr lang="ru-RU" sz="2200" b="1" dirty="0" smtClean="0">
                <a:latin typeface="Lucida Console" pitchFamily="49" charset="0"/>
                <a:cs typeface="Times New Roman" pitchFamily="18" charset="0"/>
              </a:rPr>
              <a:t>  (первой)и дочерью Наташей</a:t>
            </a:r>
            <a:endParaRPr lang="ru-RU" sz="2200" b="1" dirty="0">
              <a:latin typeface="Lucida Console" pitchFamily="49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932040" y="5157192"/>
            <a:ext cx="374441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atin typeface="Lucida Console" pitchFamily="49" charset="0"/>
                <a:cs typeface="Times New Roman" pitchFamily="18" charset="0"/>
              </a:rPr>
              <a:t>Королёв с женой Ниной Ивановной (второй)</a:t>
            </a:r>
            <a:endParaRPr lang="ru-RU" sz="2200" b="1" dirty="0">
              <a:latin typeface="Lucida Console" pitchFamily="49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2053806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im1-tub-ru.yandex.net/i?id=aa8dd30df1f79bab900490bc58f11dc6-l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5076056" y="188640"/>
            <a:ext cx="3960440" cy="6480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-180528" y="1844824"/>
            <a:ext cx="5256584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256032" algn="ctr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ucida Console" pitchFamily="49" charset="0"/>
              </a:rPr>
              <a:t>Крупнейшая фигура XX века в области </a:t>
            </a:r>
            <a:r>
              <a:rPr lang="ru-RU" sz="2200" b="1" dirty="0">
                <a:ln w="0"/>
                <a:latin typeface="Lucida Console" pitchFamily="49" charset="0"/>
              </a:rPr>
              <a:t>космического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ucida Console" pitchFamily="49" charset="0"/>
              </a:rPr>
              <a:t> ракетостроения и кораблестроения</a:t>
            </a:r>
          </a:p>
          <a:p>
            <a:pPr marL="365760" indent="-256032" algn="ctr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ru-RU" sz="2200" b="1" dirty="0">
                <a:ln w="0"/>
                <a:latin typeface="Lucida Console" pitchFamily="49" charset="0"/>
              </a:rPr>
              <a:t>Основоположник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ucida Console" pitchFamily="49" charset="0"/>
              </a:rPr>
              <a:t> практической космонавтики</a:t>
            </a:r>
          </a:p>
          <a:p>
            <a:pPr marL="365760" indent="-256032" algn="ctr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ucida Console" pitchFamily="49" charset="0"/>
              </a:rPr>
              <a:t>Создатель советской ракетно-космической техники </a:t>
            </a:r>
          </a:p>
          <a:p>
            <a:pPr marL="365760" indent="-256032" algn="ctr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ucida Console" pitchFamily="49" charset="0"/>
              </a:rPr>
              <a:t>Благодаря его идеям был осуществлён запуск первого искусственного спутника Земли и первого космонавта Юрия Гагарина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116632"/>
            <a:ext cx="486003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latin typeface="Lucida Console" pitchFamily="49" charset="0"/>
              </a:rPr>
              <a:t>Сергей Павлович Королёв</a:t>
            </a:r>
          </a:p>
          <a:p>
            <a:pPr algn="ctr"/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latin typeface="Lucida Console" pitchFamily="49" charset="0"/>
              </a:rPr>
              <a:t>1907 г – 1966 г</a:t>
            </a:r>
          </a:p>
          <a:p>
            <a:endParaRPr lang="ru-RU" dirty="0"/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4355976" y="2780928"/>
            <a:ext cx="88036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412776"/>
            <a:ext cx="8496944" cy="4539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5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    </a:t>
            </a:r>
            <a:r>
              <a:rPr lang="ru-RU" sz="2200" b="1" dirty="0">
                <a:latin typeface="Lucida Console" pitchFamily="49" charset="0"/>
                <a:ea typeface="Times New Roman" pitchFamily="18" charset="0"/>
                <a:cs typeface="Times New Roman" pitchFamily="18" charset="0"/>
              </a:rPr>
              <a:t>Осенью 1937года волна репрессий, захлестнувшая страну, достигла и ракетного института.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dirty="0">
                <a:latin typeface="Lucida Console" pitchFamily="49" charset="0"/>
                <a:ea typeface="Times New Roman" pitchFamily="18" charset="0"/>
                <a:cs typeface="Times New Roman" pitchFamily="18" charset="0"/>
              </a:rPr>
              <a:t>     В 1938 году после ареста Клейменова и других работников Реактивного института С.П. Королева арестовали по обвинению во вредительстве в области военной техники. 27 сентября 1938 года правосудие сказало свое слово: десять лет заключения в исправительно-трудовых лагерях. Местом его заключения  была Колыма. С.П.Королев писал письма в Москву с просьбой о пересмотре его дела. За облегчение его участи боролись депутаты СССР, знаменитые летчики В.С. Гризодубова и М.М. </a:t>
            </a:r>
            <a:r>
              <a:rPr lang="ru-RU" sz="2200" b="1" dirty="0" smtClean="0">
                <a:latin typeface="Lucida Console" pitchFamily="49" charset="0"/>
                <a:ea typeface="Times New Roman" pitchFamily="18" charset="0"/>
                <a:cs typeface="Times New Roman" pitchFamily="18" charset="0"/>
              </a:rPr>
              <a:t>Громов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18864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Lucida Console" pitchFamily="49" charset="0"/>
                <a:cs typeface="Times New Roman" pitchFamily="18" charset="0"/>
              </a:rPr>
              <a:t>Арест </a:t>
            </a:r>
            <a:r>
              <a:rPr lang="ru-RU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Lucida Console" pitchFamily="49" charset="0"/>
                <a:cs typeface="Times New Roman" pitchFamily="18" charset="0"/>
              </a:rPr>
              <a:t>и </a:t>
            </a:r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Lucida Console" pitchFamily="49" charset="0"/>
                <a:cs typeface="Times New Roman" pitchFamily="18" charset="0"/>
              </a:rPr>
              <a:t>изобретения</a:t>
            </a:r>
          </a:p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Lucida Console" pitchFamily="49" charset="0"/>
                <a:cs typeface="Times New Roman" pitchFamily="18" charset="0"/>
              </a:rPr>
              <a:t>  за </a:t>
            </a:r>
            <a:r>
              <a:rPr lang="ru-RU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Lucida Console" pitchFamily="49" charset="0"/>
                <a:cs typeface="Times New Roman" pitchFamily="18" charset="0"/>
              </a:rPr>
              <a:t>колючей проволокой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Lucida Console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8837573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0" y="764704"/>
            <a:ext cx="4572000" cy="5040560"/>
          </a:xfrm>
        </p:spPr>
        <p:txBody>
          <a:bodyPr>
            <a:normAutofit/>
          </a:bodyPr>
          <a:lstStyle/>
          <a:p>
            <a:pPr marL="365760" indent="-256032" algn="just" fontAlgn="auto">
              <a:spcAft>
                <a:spcPts val="0"/>
              </a:spcAft>
              <a:buNone/>
              <a:defRPr/>
            </a:pPr>
            <a:r>
              <a:rPr lang="ru-RU" sz="2200" b="1" dirty="0" smtClean="0">
                <a:latin typeface="Lucida Console" pitchFamily="49" charset="0"/>
              </a:rPr>
              <a:t>   После </a:t>
            </a:r>
            <a:r>
              <a:rPr lang="ru-RU" sz="2200" b="1" dirty="0">
                <a:latin typeface="Lucida Console" pitchFamily="49" charset="0"/>
              </a:rPr>
              <a:t>Колымы и Владлага в 1940 Королёв был осуждён повторно на 8 </a:t>
            </a:r>
            <a:r>
              <a:rPr lang="ru-RU" sz="2200" b="1" dirty="0" smtClean="0">
                <a:latin typeface="Lucida Console" pitchFamily="49" charset="0"/>
              </a:rPr>
              <a:t>лет</a:t>
            </a:r>
          </a:p>
          <a:p>
            <a:pPr marL="365760" indent="-256032" algn="just" fontAlgn="auto">
              <a:spcAft>
                <a:spcPts val="0"/>
              </a:spcAft>
              <a:buNone/>
              <a:defRPr/>
            </a:pPr>
            <a:r>
              <a:rPr lang="ru-RU" sz="2200" b="1" dirty="0" smtClean="0">
                <a:latin typeface="Lucida Console" pitchFamily="49" charset="0"/>
              </a:rPr>
              <a:t>   Попал </a:t>
            </a:r>
            <a:r>
              <a:rPr lang="ru-RU" sz="2200" b="1" dirty="0">
                <a:latin typeface="Lucida Console" pitchFamily="49" charset="0"/>
              </a:rPr>
              <a:t>в спецтюрьму под начало заключённого конструктора </a:t>
            </a:r>
            <a:r>
              <a:rPr lang="ru-RU" sz="2200" b="1" dirty="0" smtClean="0">
                <a:latin typeface="Lucida Console" pitchFamily="49" charset="0"/>
              </a:rPr>
              <a:t>А.Н.Туполева, </a:t>
            </a:r>
            <a:r>
              <a:rPr lang="ru-RU" sz="2200" b="1" dirty="0">
                <a:latin typeface="Lucida Console" pitchFamily="49" charset="0"/>
              </a:rPr>
              <a:t>участвовал в создании бомбардировщиков Пе-2 и Ту-2 </a:t>
            </a:r>
          </a:p>
        </p:txBody>
      </p:sp>
      <p:pic>
        <p:nvPicPr>
          <p:cNvPr id="29698" name="Picture 2" descr="https://im0-tub-ru.yandex.net/i?id=fdd7080f239ec44ac6f7a9848910dee8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404664"/>
            <a:ext cx="3960440" cy="6120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260648"/>
            <a:ext cx="4824536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 </a:t>
            </a:r>
            <a:endParaRPr lang="ru-RU" b="1" dirty="0">
              <a:latin typeface="Lucida Console" pitchFamily="49" charset="0"/>
              <a:cs typeface="Times New Roman" pitchFamily="18" charset="0"/>
            </a:endParaRPr>
          </a:p>
          <a:p>
            <a:pPr algn="just"/>
            <a:r>
              <a:rPr lang="ru-RU" b="1" dirty="0">
                <a:latin typeface="Lucida Console" pitchFamily="49" charset="0"/>
                <a:cs typeface="Times New Roman" pitchFamily="18" charset="0"/>
              </a:rPr>
              <a:t> </a:t>
            </a:r>
            <a:r>
              <a:rPr lang="ru-RU" sz="2200" b="1" dirty="0">
                <a:latin typeface="Lucida Console" pitchFamily="49" charset="0"/>
                <a:cs typeface="Times New Roman" pitchFamily="18" charset="0"/>
              </a:rPr>
              <a:t>Это послужило причиной для перевода С. П. Королёва в 1942 году в другое КБ тюремного типа — ОКБ-16 при Казанском авиазаводе № 16 где велись работы над ракетными двигателями новых типов с целью применения их в авиации. </a:t>
            </a:r>
          </a:p>
          <a:p>
            <a:pPr algn="just"/>
            <a:r>
              <a:rPr lang="ru-RU" sz="2200" b="1" dirty="0" smtClean="0">
                <a:latin typeface="Lucida Console" pitchFamily="49" charset="0"/>
                <a:cs typeface="Times New Roman" pitchFamily="18" charset="0"/>
              </a:rPr>
              <a:t>В </a:t>
            </a:r>
            <a:r>
              <a:rPr lang="ru-RU" sz="2200" b="1" dirty="0">
                <a:latin typeface="Lucida Console" pitchFamily="49" charset="0"/>
                <a:cs typeface="Times New Roman" pitchFamily="18" charset="0"/>
              </a:rPr>
              <a:t>июле 1944 года  С. П. Королёва досрочно освободили из заключения со снятием судимости, после чего он ещё год проработал в </a:t>
            </a:r>
            <a:r>
              <a:rPr lang="ru-RU" sz="2200" b="1" dirty="0" smtClean="0">
                <a:latin typeface="Lucida Console" pitchFamily="49" charset="0"/>
                <a:cs typeface="Times New Roman" pitchFamily="18" charset="0"/>
              </a:rPr>
              <a:t>Казани </a:t>
            </a:r>
            <a:endParaRPr lang="ru-RU" sz="2200" b="1" dirty="0">
              <a:latin typeface="Lucida Console" pitchFamily="49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32770" name="Picture 2" descr="C:\Users\Ольга\Desktop\Королев\Арест С.П.Королёв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404664"/>
            <a:ext cx="3810000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2" descr="&amp;Kcy;&amp;acy;&amp;rcy;&amp;tcy;&amp;icy;&amp;ncy;&amp;kcy;&amp;icy; &amp;pcy;&amp;ocy; &amp;zcy;&amp;acy;&amp;pcy;&amp;rcy;&amp;ocy;&amp;scy;&amp;ucy; &amp;kcy;&amp;ocy;&amp;rcy;&amp;ocy;&amp;lcy;&amp;iocy;&amp;vcy; &amp;scy;&amp;iecy;&amp;rcy;&amp;gcy;&amp;iecy;&amp;jcy; &amp;pcy;&amp;acy;&amp;vcy;&amp;lcy;&amp;ocy;&amp;vcy;&amp;icy;&amp;ch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3555696"/>
            <a:ext cx="3779912" cy="30622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662197212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E:\Сыроватская\скан Сыроватская С.И\1 - 0016.tif"/>
          <p:cNvPicPr>
            <a:picLocks noChangeAspect="1" noChangeArrowheads="1"/>
          </p:cNvPicPr>
          <p:nvPr/>
        </p:nvPicPr>
        <p:blipFill>
          <a:blip r:embed="rId3" cstate="print"/>
          <a:srcRect t="2183" r="12311"/>
          <a:stretch>
            <a:fillRect/>
          </a:stretch>
        </p:blipFill>
        <p:spPr bwMode="auto">
          <a:xfrm>
            <a:off x="4860032" y="188640"/>
            <a:ext cx="3960440" cy="3227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8851" name="Picture 3" descr="E:\Сыроватская\скан Сыроватская С.И\1 - 0017.tif"/>
          <p:cNvPicPr>
            <a:picLocks noChangeAspect="1" noChangeArrowheads="1"/>
          </p:cNvPicPr>
          <p:nvPr/>
        </p:nvPicPr>
        <p:blipFill>
          <a:blip r:embed="rId4" cstate="print"/>
          <a:srcRect t="2248"/>
          <a:stretch>
            <a:fillRect/>
          </a:stretch>
        </p:blipFill>
        <p:spPr bwMode="auto">
          <a:xfrm>
            <a:off x="4860032" y="1412776"/>
            <a:ext cx="4176464" cy="5256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251520" y="188640"/>
            <a:ext cx="446449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 smtClean="0">
                <a:latin typeface="Lucida Console" pitchFamily="49" charset="0"/>
              </a:rPr>
              <a:t>Марков Валерий. «Восток-1938»: Земные орбиты ада главного космического конструктора Сергея Павловича Королёва / Валерий Марков // Российская газета. – 2016. - № 68 . – С. 30-31</a:t>
            </a:r>
            <a:endParaRPr lang="ru-RU" sz="2200" b="1" dirty="0">
              <a:latin typeface="Lucida Console" pitchFamily="49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3140969"/>
            <a:ext cx="446449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 smtClean="0">
                <a:latin typeface="Lucida Console" pitchFamily="49" charset="0"/>
              </a:rPr>
              <a:t>В статье говорится о том, как Королёв Сергей Павлович попал в тюрьму. Его жизнь в ней, что он делал, что создавал за колючей проволокой, как проходили его будни. Описывается возвращение его из тюрьмы и его биография в дальнейшем</a:t>
            </a:r>
            <a:endParaRPr lang="ru-RU" sz="2200" b="1" dirty="0">
              <a:latin typeface="Lucida Console" pitchFamily="49" charset="0"/>
            </a:endParaRPr>
          </a:p>
        </p:txBody>
      </p:sp>
    </p:spTree>
  </p:cSld>
  <p:clrMapOvr>
    <a:masterClrMapping/>
  </p:clrMapOvr>
  <p:transition advTm="10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3375"/>
            <a:ext cx="8964613" cy="9350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dirty="0"/>
              <a:t>    </a:t>
            </a:r>
            <a:endParaRPr lang="ru-RU" sz="3100" dirty="0"/>
          </a:p>
        </p:txBody>
      </p:sp>
      <p:pic>
        <p:nvPicPr>
          <p:cNvPr id="20483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860032" y="260648"/>
            <a:ext cx="4104456" cy="45638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484" name="Объект 3"/>
          <p:cNvSpPr>
            <a:spLocks noGrp="1"/>
          </p:cNvSpPr>
          <p:nvPr>
            <p:ph sz="half" idx="2"/>
          </p:nvPr>
        </p:nvSpPr>
        <p:spPr>
          <a:xfrm>
            <a:off x="179512" y="260648"/>
            <a:ext cx="4320480" cy="4221088"/>
          </a:xfrm>
        </p:spPr>
        <p:txBody>
          <a:bodyPr>
            <a:noAutofit/>
          </a:bodyPr>
          <a:lstStyle/>
          <a:p>
            <a:pPr marL="0" indent="0" algn="just">
              <a:spcBef>
                <a:spcPct val="0"/>
              </a:spcBef>
              <a:buFontTx/>
              <a:buNone/>
            </a:pPr>
            <a:r>
              <a:rPr lang="ru-RU" sz="2200" b="1" dirty="0" smtClean="0">
                <a:latin typeface="Lucida Console" pitchFamily="49" charset="0"/>
              </a:rPr>
              <a:t>12 августа 1945 года Сергей Павлович вошел в свой дом. Дочка, вбежавшая в дом, увидев сидящего рядом с мамой мужчину, улыбающихся бабушку и дедушку, сначала растерялась, но быстро сообразив, что перед ней ее отец, которого она знала лишь по старой фотографии, да по рассказам матери, бросилась к нему и крепко обняла</a:t>
            </a:r>
            <a:endParaRPr lang="ru-RU" sz="2200" b="1" dirty="0">
              <a:latin typeface="Lucida Console" pitchFamily="49" charset="0"/>
            </a:endParaRPr>
          </a:p>
        </p:txBody>
      </p:sp>
      <p:sp>
        <p:nvSpPr>
          <p:cNvPr id="20485" name="Прямоугольник 4"/>
          <p:cNvSpPr>
            <a:spLocks noChangeArrowheads="1"/>
          </p:cNvSpPr>
          <p:nvPr/>
        </p:nvSpPr>
        <p:spPr bwMode="auto">
          <a:xfrm>
            <a:off x="4788024" y="5085184"/>
            <a:ext cx="4355976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atin typeface="Lucida Console" pitchFamily="49" charset="0"/>
              </a:rPr>
              <a:t>Сергей Павлович с дочкой Наташей (слева)</a:t>
            </a:r>
            <a:br>
              <a:rPr lang="ru-RU" sz="2200" b="1" dirty="0" smtClean="0">
                <a:latin typeface="Lucida Console" pitchFamily="49" charset="0"/>
              </a:rPr>
            </a:br>
            <a:r>
              <a:rPr lang="ru-RU" sz="2200" b="1" dirty="0" smtClean="0">
                <a:latin typeface="Lucida Console" pitchFamily="49" charset="0"/>
              </a:rPr>
              <a:t>и племянницей Ксаной (справа), 1938 г </a:t>
            </a:r>
            <a:endParaRPr lang="ru-RU" sz="2200" b="1" dirty="0">
              <a:latin typeface="Lucida Console" pitchFamily="49" charset="0"/>
            </a:endParaRP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57626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Lucida Console" pitchFamily="49" charset="0"/>
              </a:rPr>
              <a:t>Главный конструктор</a:t>
            </a:r>
          </a:p>
        </p:txBody>
      </p:sp>
      <p:sp>
        <p:nvSpPr>
          <p:cNvPr id="21509" name="TextBox 8"/>
          <p:cNvSpPr txBox="1">
            <a:spLocks noChangeArrowheads="1"/>
          </p:cNvSpPr>
          <p:nvPr/>
        </p:nvSpPr>
        <p:spPr bwMode="auto">
          <a:xfrm>
            <a:off x="395536" y="836712"/>
            <a:ext cx="4392488" cy="4976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2200" b="1" dirty="0">
                <a:latin typeface="Lucida Console" pitchFamily="49" charset="0"/>
              </a:rPr>
              <a:t>13 мая 1946 года Совмин СССР принял постановление о создании отечественной ракетостроительной промышленности. Сергей Павлович Королев был назначен начальником отдела и Главным конструктором баллистических ракет дальнего действия главного научно-технического института (НИИ-88</a:t>
            </a:r>
            <a:r>
              <a:rPr lang="ru-RU" sz="2200" b="1" dirty="0" smtClean="0">
                <a:latin typeface="Lucida Console" pitchFamily="49" charset="0"/>
              </a:rPr>
              <a:t>)</a:t>
            </a:r>
            <a:endParaRPr lang="ru-RU" sz="2200" b="1" dirty="0">
              <a:latin typeface="Lucida Console" pitchFamily="49" charset="0"/>
            </a:endParaRPr>
          </a:p>
        </p:txBody>
      </p:sp>
      <p:pic>
        <p:nvPicPr>
          <p:cNvPr id="28674" name="Picture 2" descr="&amp;Pcy;&amp;ocy;&amp;khcy;&amp;ocy;&amp;zhcy;&amp;iecy;&amp;ie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764704"/>
            <a:ext cx="3707904" cy="58326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014_014_1.jpg"/>
          <p:cNvPicPr>
            <a:picLocks noChangeAspect="1"/>
          </p:cNvPicPr>
          <p:nvPr/>
        </p:nvPicPr>
        <p:blipFill>
          <a:blip r:embed="rId3" cstate="print"/>
          <a:srcRect b="16667"/>
          <a:stretch>
            <a:fillRect/>
          </a:stretch>
        </p:blipFill>
        <p:spPr>
          <a:xfrm>
            <a:off x="755576" y="188640"/>
            <a:ext cx="7920880" cy="56886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0" y="6093296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atin typeface="Lucida Console" pitchFamily="49" charset="0"/>
              </a:rPr>
              <a:t>Главные конструкторы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E:\Сыроватская\скан Сыроватская С.И\1 - 0002.tif"/>
          <p:cNvPicPr>
            <a:picLocks noChangeAspect="1" noChangeArrowheads="1"/>
          </p:cNvPicPr>
          <p:nvPr/>
        </p:nvPicPr>
        <p:blipFill>
          <a:blip r:embed="rId2" cstate="print"/>
          <a:srcRect r="40279" b="42738"/>
          <a:stretch>
            <a:fillRect/>
          </a:stretch>
        </p:blipFill>
        <p:spPr bwMode="auto">
          <a:xfrm>
            <a:off x="5076056" y="188640"/>
            <a:ext cx="3960440" cy="6408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-1764704" y="90020"/>
            <a:ext cx="6696744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4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latin typeface="Lucida Console" pitchFamily="49" charset="0"/>
              </a:rPr>
              <a:t>О</a:t>
            </a:r>
            <a:r>
              <a:rPr lang="en-US" sz="2200" b="1" dirty="0" smtClean="0">
                <a:latin typeface="Lucida Console" pitchFamily="49" charset="0"/>
              </a:rPr>
              <a:t>-6 A91 </a:t>
            </a:r>
            <a:r>
              <a:rPr lang="ru-RU" sz="2200" b="1" dirty="0" smtClean="0">
                <a:latin typeface="Lucida Console" pitchFamily="49" charset="0"/>
              </a:rPr>
              <a:t>Асташенков, П. Т. Орбиты главного конструктора / П. Т. Асташенков. - Изд. 2-е, доп. и перераб. - М.: ДОСААФ, 1973. – 271 с.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2348880"/>
            <a:ext cx="4752528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 smtClean="0">
                <a:latin typeface="Lucida Console" pitchFamily="49" charset="0"/>
              </a:rPr>
              <a:t>Книга, которая  наряду с другими малоизвестными фактами из жизни и деятельности выдающегося Конструктора ракет подробно рассказывается о его становлении как инженера-конструктора в рядах Осоавиахима, о работе С.П.Королева в годы Великой Отечественной войны над реактивными установками для боевых самолетов</a:t>
            </a:r>
          </a:p>
        </p:txBody>
      </p:sp>
    </p:spTree>
  </p:cSld>
  <p:clrMapOvr>
    <a:masterClrMapping/>
  </p:clrMapOvr>
  <p:transition advTm="10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512" y="404664"/>
            <a:ext cx="8784976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>
                <a:latin typeface="Lucida Console" pitchFamily="49" charset="0"/>
              </a:rPr>
              <a:t>29 августа 1949 года в Казахстане в присутствии Верховного командования Советской Армии, руководителей партии и правительства была испытана атомная бомба. Советский Союз показал, что он создал атомное оружие и любому агрессору может дать достойный отпор. военного блока. Проблемы доставки нового вида оружия к цели ракетами стала первостепенной. Вчерашние планы ОКБ воплощались в реальные дела. Ракета Р-2 поступила на вооружение Советской Армии в 1951 году, в середине 1953 года состоялся первый пуск ракеты Р-5, позднее началась доработка ее под атомную боеголовку. Особое место в те годы заняла, стартовавшая в апреле 1953 года оперативно-тактическая ракета под индексом «11</a:t>
            </a:r>
            <a:r>
              <a:rPr lang="ru-RU" sz="2200" b="1" dirty="0" smtClean="0">
                <a:latin typeface="Lucida Console" pitchFamily="49" charset="0"/>
              </a:rPr>
              <a:t>» </a:t>
            </a:r>
            <a:endParaRPr lang="ru-RU" sz="2200" b="1" dirty="0">
              <a:latin typeface="Lucida Console" pitchFamily="49" charset="0"/>
            </a:endParaRP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0" y="1556792"/>
            <a:ext cx="5004048" cy="5301208"/>
          </a:xfrm>
        </p:spPr>
        <p:txBody>
          <a:bodyPr>
            <a:normAutofit fontScale="70000" lnSpcReduction="20000"/>
          </a:bodyPr>
          <a:lstStyle/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ru-RU" b="1" dirty="0">
                <a:latin typeface="Lucida Console" pitchFamily="49" charset="0"/>
              </a:rPr>
              <a:t>Р-1 успешно сдана в 1950 (аналог немецкой Фау-2, но более надёжный) 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ru-RU" b="1" dirty="0">
                <a:latin typeface="Lucida Console" pitchFamily="49" charset="0"/>
              </a:rPr>
              <a:t>Р-2 уже имела отделяющуюся в полёте головную часть, дальность 600км  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ru-RU" b="1" dirty="0">
                <a:latin typeface="Lucida Console" pitchFamily="49" charset="0"/>
              </a:rPr>
              <a:t>Р-3А – дальность полёта 1200км 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ru-RU" b="1" dirty="0">
                <a:latin typeface="Lucida Console" pitchFamily="49" charset="0"/>
              </a:rPr>
              <a:t>Р-5М – с ядерной боевой частью, первая стратегическая ракета СССР (1956) 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ru-RU" b="1" dirty="0">
                <a:latin typeface="Lucida Console" pitchFamily="49" charset="0"/>
              </a:rPr>
              <a:t>Р-11ФМ модернизирована для подводных лодок 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ru-RU" b="1" dirty="0">
                <a:latin typeface="Lucida Console" pitchFamily="49" charset="0"/>
              </a:rPr>
              <a:t>Р-7 (1960) и Р-9 (1962) – первые двухступенчатые межконтинентальные ракеты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301006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Lucida Console" pitchFamily="49" charset="0"/>
              </a:rPr>
              <a:t>Разработка и производство ракетного вооружения </a:t>
            </a:r>
          </a:p>
        </p:txBody>
      </p:sp>
      <p:pic>
        <p:nvPicPr>
          <p:cNvPr id="4" name="Picture 2" descr="C:\Documents and Settings\Игорь.28CAA13176574FE\Рабочий стол\Игорь\Презентации\Материалы к презентациям\С.П.Королёв\rocket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076056" y="1556792"/>
            <a:ext cx="3955586" cy="5040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E:\Сыроватская\скан Сыроватская С.И\1 - 0001.tif"/>
          <p:cNvPicPr>
            <a:picLocks noChangeAspect="1" noChangeArrowheads="1"/>
          </p:cNvPicPr>
          <p:nvPr/>
        </p:nvPicPr>
        <p:blipFill>
          <a:blip r:embed="rId2" cstate="print"/>
          <a:srcRect l="938" t="682" r="39784" b="32884"/>
          <a:stretch>
            <a:fillRect/>
          </a:stretch>
        </p:blipFill>
        <p:spPr bwMode="auto">
          <a:xfrm>
            <a:off x="5436096" y="260648"/>
            <a:ext cx="3600400" cy="63367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476672"/>
            <a:ext cx="5220072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Console" pitchFamily="49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Console" pitchFamily="49" charset="0"/>
                <a:ea typeface="Calibri" pitchFamily="34" charset="0"/>
                <a:cs typeface="Times New Roman" pitchFamily="18" charset="0"/>
              </a:rPr>
              <a:t>Ш4Р 1 Р 69 Романов А.П. Королев.-.:Мол.гвардия,1990.-479 с., ил.-(Жизнь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Lucida Console" pitchFamily="49" charset="0"/>
                <a:ea typeface="Calibri" pitchFamily="34" charset="0"/>
                <a:cs typeface="Times New Roman" pitchFamily="18" charset="0"/>
              </a:rPr>
              <a:t>замечат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Console" pitchFamily="49" charset="0"/>
                <a:ea typeface="Calibri" pitchFamily="34" charset="0"/>
                <a:cs typeface="Times New Roman" pitchFamily="18" charset="0"/>
              </a:rPr>
              <a:t>. людей. Сер.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Lucida Console" pitchFamily="49" charset="0"/>
                <a:ea typeface="Calibri" pitchFamily="34" charset="0"/>
                <a:cs typeface="Times New Roman" pitchFamily="18" charset="0"/>
              </a:rPr>
              <a:t>биогр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Console" pitchFamily="49" charset="0"/>
                <a:ea typeface="Calibri" pitchFamily="34" charset="0"/>
                <a:cs typeface="Times New Roman" pitchFamily="18" charset="0"/>
              </a:rPr>
              <a:t> .; Вып.708.)</a:t>
            </a: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2564904"/>
            <a:ext cx="529208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 smtClean="0">
                <a:latin typeface="Lucida Console" pitchFamily="49" charset="0"/>
              </a:rPr>
              <a:t>Книга о человеке, с чьим именем связано одно из величайших завоеваний науки  и техники – открытие эры освоения человечеством космического пространства, - Сергее Павловиче Королеве</a:t>
            </a:r>
            <a:endParaRPr lang="ru-RU" sz="2200" b="1" dirty="0">
              <a:latin typeface="Lucida Console" pitchFamily="49" charset="0"/>
            </a:endParaRPr>
          </a:p>
        </p:txBody>
      </p:sp>
    </p:spTree>
  </p:cSld>
  <p:clrMapOvr>
    <a:masterClrMapping/>
  </p:clrMapOvr>
  <p:transition advTm="10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1" y="5949280"/>
            <a:ext cx="9143999" cy="908720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buFont typeface="Wingdings 3"/>
              <a:buNone/>
              <a:defRPr/>
            </a:pPr>
            <a:r>
              <a:rPr lang="ru-RU" sz="2200" b="1" dirty="0">
                <a:latin typeface="Lucida Console" pitchFamily="49" charset="0"/>
              </a:rPr>
              <a:t>Горельеф на проходной Казанского моторостроительного производственного объединения </a:t>
            </a:r>
          </a:p>
        </p:txBody>
      </p:sp>
      <p:pic>
        <p:nvPicPr>
          <p:cNvPr id="24581" name="Picture 2" descr="C:\Documents and Settings\Игорь.28CAA13176574FE\Рабочий стол\Игорь\Презентации\Материалы к презентациям\С.П.Королёв\421px-Горельеф_С.П.Королёва_(проходная_КМПО)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699792" y="188640"/>
            <a:ext cx="3600450" cy="56166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E:\Сыроватская\скан Сыроватская С.И\1 - 0003.tif"/>
          <p:cNvPicPr>
            <a:picLocks noChangeAspect="1" noChangeArrowheads="1"/>
          </p:cNvPicPr>
          <p:nvPr/>
        </p:nvPicPr>
        <p:blipFill>
          <a:blip r:embed="rId2" cstate="print"/>
          <a:srcRect t="628" r="42402" b="44776"/>
          <a:stretch>
            <a:fillRect/>
          </a:stretch>
        </p:blipFill>
        <p:spPr bwMode="auto">
          <a:xfrm>
            <a:off x="5148064" y="404664"/>
            <a:ext cx="3816424" cy="62646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251520" y="260648"/>
            <a:ext cx="439248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 smtClean="0">
                <a:latin typeface="Lucida Console" pitchFamily="49" charset="0"/>
              </a:rPr>
              <a:t>О-6 Р 69 Романов, А. П.  Конструктор космических кораблей / А. П. Романов. - Изд. 5-е, перераб. и доп. - М.: Политиздат, 1981. - 255 с</a:t>
            </a:r>
            <a:endParaRPr lang="ru-RU" sz="2200" b="1" dirty="0">
              <a:latin typeface="Lucida Console" pitchFamily="49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2492896"/>
            <a:ext cx="446449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 smtClean="0">
                <a:latin typeface="Lucida Console" pitchFamily="49" charset="0"/>
              </a:rPr>
              <a:t>Рассказывает о жизни и работе великого русского ученого и как бы прослеживает славный путь советской космонавтики - от запуска первых жидкостных ракет в 30-х годах до наших сегодняшних свершений в космосе</a:t>
            </a:r>
            <a:endParaRPr lang="ru-RU" sz="2200" b="1" dirty="0">
              <a:latin typeface="Lucida Console" pitchFamily="49" charset="0"/>
            </a:endParaRPr>
          </a:p>
        </p:txBody>
      </p:sp>
    </p:spTree>
  </p:cSld>
  <p:clrMapOvr>
    <a:masterClrMapping/>
  </p:clrMapOvr>
  <p:transition advTm="10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56792"/>
          </a:xfrm>
        </p:spPr>
        <p:txBody>
          <a:bodyPr>
            <a:normAutofit/>
          </a:bodyPr>
          <a:lstStyle/>
          <a:p>
            <a:r>
              <a:rPr lang="ru-RU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Lucida Console" pitchFamily="49" charset="0"/>
                <a:cs typeface="Times New Roman" panose="02020603050405020304" pitchFamily="18" charset="0"/>
              </a:rPr>
              <a:t>Первый искусственный спутник земли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396552" y="1412776"/>
            <a:ext cx="5688632" cy="5301208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smtClean="0">
                <a:latin typeface="Lucida Console" pitchFamily="49" charset="0"/>
                <a:cs typeface="Times New Roman" pitchFamily="18" charset="0"/>
              </a:rPr>
              <a:t>	</a:t>
            </a:r>
            <a:r>
              <a:rPr lang="ru-RU" sz="2200" b="1" dirty="0">
                <a:latin typeface="Lucida Console" pitchFamily="49" charset="0"/>
                <a:cs typeface="Times New Roman" pitchFamily="18" charset="0"/>
              </a:rPr>
              <a:t>	В 1955 году  С. П. Королёв, М. В. Келдыш, М. К. Тихонравов вышли в правительство с предложением о выведении в космос при помощи ракеты Р-7 искусственного спутника Земли (ИСЗ). Правительство поддержало эту инициативу. </a:t>
            </a:r>
          </a:p>
          <a:p>
            <a:pPr algn="just">
              <a:buNone/>
            </a:pPr>
            <a:r>
              <a:rPr lang="ru-RU" sz="2200" b="1" dirty="0">
                <a:latin typeface="Lucida Console" pitchFamily="49" charset="0"/>
                <a:cs typeface="Times New Roman" pitchFamily="18" charset="0"/>
              </a:rPr>
              <a:t>		</a:t>
            </a:r>
            <a:r>
              <a:rPr lang="ru-RU" sz="2200" b="1" dirty="0" smtClean="0">
                <a:latin typeface="Lucida Console" pitchFamily="49" charset="0"/>
                <a:cs typeface="Times New Roman" pitchFamily="18" charset="0"/>
              </a:rPr>
              <a:t>4 </a:t>
            </a:r>
            <a:r>
              <a:rPr lang="ru-RU" sz="2200" b="1" dirty="0">
                <a:latin typeface="Lucida Console" pitchFamily="49" charset="0"/>
                <a:cs typeface="Times New Roman" pitchFamily="18" charset="0"/>
              </a:rPr>
              <a:t>октября 1957 года был запущен на околоземную орбиту первый в истории человечества ИСЗ. Его полёт имел ошеломляющий успех и создал Советскому Союзу высокий международный </a:t>
            </a:r>
            <a:r>
              <a:rPr lang="ru-RU" sz="2200" b="1" dirty="0" smtClean="0">
                <a:latin typeface="Lucida Console" pitchFamily="49" charset="0"/>
                <a:cs typeface="Times New Roman" pitchFamily="18" charset="0"/>
              </a:rPr>
              <a:t>авторитет</a:t>
            </a:r>
            <a:endParaRPr lang="ru-RU" sz="2200" b="1" dirty="0">
              <a:latin typeface="Lucida Console" pitchFamily="49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2000" b="1" dirty="0">
                <a:latin typeface="Lucida Console" pitchFamily="49" charset="0"/>
                <a:cs typeface="Times New Roman" pitchFamily="18" charset="0"/>
              </a:rPr>
              <a:t>	</a:t>
            </a:r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Lucida Console" pitchFamily="49" charset="0"/>
              <a:cs typeface="Times New Roman" pitchFamily="18" charset="0"/>
            </a:endParaRPr>
          </a:p>
        </p:txBody>
      </p:sp>
      <p:pic>
        <p:nvPicPr>
          <p:cNvPr id="4" name="Picture 3" descr="C:\Documents and Settings\Игорь.28CAA13176574FE\Рабочий стол\Игорь\Презентации\Материалы к презентациям\С.П.Королёв\Первый ИСЗ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580112" y="1340768"/>
            <a:ext cx="3384376" cy="53285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E:\Сыроватская\скан Сыроватская С.И\1 - 0012.tif"/>
          <p:cNvPicPr>
            <a:picLocks noChangeAspect="1" noChangeArrowheads="1"/>
          </p:cNvPicPr>
          <p:nvPr/>
        </p:nvPicPr>
        <p:blipFill>
          <a:blip r:embed="rId2" cstate="print"/>
          <a:srcRect r="5676" b="6766"/>
          <a:stretch>
            <a:fillRect/>
          </a:stretch>
        </p:blipFill>
        <p:spPr bwMode="auto">
          <a:xfrm>
            <a:off x="5292080" y="260648"/>
            <a:ext cx="3528392" cy="4824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6803" name="Picture 3" descr="E:\Сыроватская\скан Сыроватская С.И\1 - 0013.tif"/>
          <p:cNvPicPr>
            <a:picLocks noChangeAspect="1" noChangeArrowheads="1"/>
          </p:cNvPicPr>
          <p:nvPr/>
        </p:nvPicPr>
        <p:blipFill>
          <a:blip r:embed="rId3" cstate="print"/>
          <a:srcRect r="3771" b="6302"/>
          <a:stretch>
            <a:fillRect/>
          </a:stretch>
        </p:blipFill>
        <p:spPr bwMode="auto">
          <a:xfrm>
            <a:off x="5292080" y="1412776"/>
            <a:ext cx="3672408" cy="53285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251520" y="188640"/>
            <a:ext cx="482453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 smtClean="0">
                <a:latin typeface="Lucida Console" pitchFamily="49" charset="0"/>
              </a:rPr>
              <a:t>Белоконь В.Главный конструктор  / В. Белоконь // Российская Федерация сегодня. – 2007. - №1 . – С. 62-63</a:t>
            </a:r>
            <a:endParaRPr lang="ru-RU" sz="2200" b="1" dirty="0">
              <a:latin typeface="Lucida Console" pitchFamily="49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2132856"/>
            <a:ext cx="504056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 smtClean="0">
                <a:latin typeface="Lucida Console" pitchFamily="49" charset="0"/>
              </a:rPr>
              <a:t>В своей статье «Главный конструктор» рассказывает нам, что Королёв занимает особое место в ряду пионеров и основателей мирового ракетостроения и космонавтики, таких, как Циолковский, Глушко… Он навсегда вписан в историю не только как гениальный конструктор ракет, но и как великий гражданин земли, открывший человечеству дорогу в космос</a:t>
            </a:r>
            <a:endParaRPr lang="ru-RU" sz="2200" b="1" dirty="0">
              <a:latin typeface="Lucida Console" pitchFamily="49" charset="0"/>
            </a:endParaRPr>
          </a:p>
        </p:txBody>
      </p:sp>
    </p:spTree>
  </p:cSld>
  <p:clrMapOvr>
    <a:masterClrMapping/>
  </p:clrMapOvr>
  <p:transition advTm="10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</p:spPr>
        <p:txBody>
          <a:bodyPr>
            <a:noAutofit/>
          </a:bodyPr>
          <a:lstStyle/>
          <a:p>
            <a:r>
              <a:rPr lang="ru-RU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Lucida Console" pitchFamily="49" charset="0"/>
                <a:cs typeface="Times New Roman" pitchFamily="18" charset="0"/>
              </a:rPr>
              <a:t>Запуск космических аппаратов на Луну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180528" y="1196752"/>
            <a:ext cx="9324528" cy="5472608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200" b="1" dirty="0">
                <a:latin typeface="Lucida Console" pitchFamily="49" charset="0"/>
                <a:cs typeface="Times New Roman" pitchFamily="18" charset="0"/>
              </a:rPr>
              <a:t>В 1959 году  создаются и запускаются три автоматических космических аппарата к Луне . Первый и второй — для доставки на Луну вымпела Советского Союза, третий с целью фотографирования обратной (невидимой) стороны Луны . В дальнейшем С. П. Королёв начинает разработку более совершенного лунного аппарата для его мягкой посадки на поверхность Луны , фотографирования и передачи на Землю лунной </a:t>
            </a:r>
            <a:r>
              <a:rPr lang="ru-RU" sz="2200" b="1" dirty="0" smtClean="0">
                <a:latin typeface="Lucida Console" pitchFamily="49" charset="0"/>
                <a:cs typeface="Times New Roman" pitchFamily="18" charset="0"/>
              </a:rPr>
              <a:t>панорамы</a:t>
            </a:r>
            <a:endParaRPr lang="ru-RU" sz="2200" b="1" dirty="0">
              <a:latin typeface="Lucida Console" pitchFamily="49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						</a:t>
            </a:r>
            <a:endParaRPr lang="ru-RU" sz="2000" b="1" dirty="0">
              <a:latin typeface="Lucida Console" pitchFamily="49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		</a:t>
            </a:r>
          </a:p>
          <a:p>
            <a:pPr lvl="8"/>
            <a:endParaRPr lang="ru-RU" dirty="0"/>
          </a:p>
        </p:txBody>
      </p:sp>
      <p:pic>
        <p:nvPicPr>
          <p:cNvPr id="1027" name="Picture 3" descr="C:\Users\Ольга\Desktop\Королев\Космический аппарат Луна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437112"/>
            <a:ext cx="3722697" cy="22409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C:\Users\Ольга\Desktop\Королев\Космический аппарат Луна 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4437112"/>
            <a:ext cx="3748675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2"/>
          </p:nvPr>
        </p:nvSpPr>
        <p:spPr>
          <a:xfrm>
            <a:off x="179512" y="1124744"/>
            <a:ext cx="5328592" cy="5733256"/>
          </a:xfrm>
        </p:spPr>
        <p:txBody>
          <a:bodyPr>
            <a:normAutofit fontScale="92500" lnSpcReduction="20000"/>
          </a:bodyPr>
          <a:lstStyle/>
          <a:p>
            <a:pPr marL="365760" indent="-256032" algn="just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ru-RU" sz="2600" b="1" dirty="0">
                <a:latin typeface="Lucida Console" pitchFamily="49" charset="0"/>
              </a:rPr>
              <a:t>РН «Спутник» вывела на околоземную орбиту первый искусственный спутник Земли. Фактически это была ракета Р-7 с доработанной системой </a:t>
            </a:r>
            <a:r>
              <a:rPr lang="ru-RU" sz="2600" b="1" dirty="0" smtClean="0">
                <a:latin typeface="Lucida Console" pitchFamily="49" charset="0"/>
              </a:rPr>
              <a:t>управления.</a:t>
            </a:r>
            <a:endParaRPr lang="ru-RU" sz="2600" b="1" dirty="0">
              <a:latin typeface="Lucida Console" pitchFamily="49" charset="0"/>
            </a:endParaRPr>
          </a:p>
          <a:p>
            <a:pPr marL="365760" indent="-256032" algn="just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ru-RU" sz="2600" b="1" dirty="0">
                <a:latin typeface="Lucida Console" pitchFamily="49" charset="0"/>
              </a:rPr>
              <a:t>Идеи Королёва, заложенные в конструкцию ракет, оказались настолько плодотворными, что вот уже более  полувека, созданные на их основе ракеты являются основным транспортным средством выведения космических аппаратов как научного, так и военного назначения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16632"/>
            <a:ext cx="9252520" cy="936104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Lucida Console" pitchFamily="49" charset="0"/>
              </a:rPr>
              <a:t>Ракета – носитель «Спутник» </a:t>
            </a:r>
          </a:p>
        </p:txBody>
      </p:sp>
      <p:pic>
        <p:nvPicPr>
          <p:cNvPr id="28675" name="Picture 2" descr="C:\Documents and Settings\Игорь.28CAA13176574FE\Рабочий стол\Игорь\Презентации\Материалы к презентациям\С.П.Королёв\Ракета-носитель Спутник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796136" y="1124744"/>
            <a:ext cx="3187700" cy="56166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779913" y="908720"/>
            <a:ext cx="5364088" cy="508918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latin typeface="Lucida Console" pitchFamily="49" charset="0"/>
              </a:rPr>
              <a:t>12 апреля 1961 г. С. П. Королёв снова поражает мировую общественность. Создав первый пилотируемый космический корабль «Восток-1</a:t>
            </a:r>
            <a:r>
              <a:rPr lang="ru-RU" sz="2400" b="1" dirty="0" smtClean="0">
                <a:latin typeface="Lucida Console" pitchFamily="49" charset="0"/>
              </a:rPr>
              <a:t>»</a:t>
            </a:r>
            <a:r>
              <a:rPr lang="ru-RU" sz="2000" b="1" dirty="0">
                <a:latin typeface="Lucida Console" pitchFamily="49" charset="0"/>
              </a:rPr>
              <a:t/>
            </a:r>
            <a:br>
              <a:rPr lang="ru-RU" sz="2000" b="1" dirty="0">
                <a:latin typeface="Lucida Console" pitchFamily="49" charset="0"/>
              </a:rPr>
            </a:br>
            <a:endParaRPr lang="ru-RU" sz="2000" b="1" dirty="0">
              <a:latin typeface="Lucida Console" pitchFamily="49" charset="0"/>
            </a:endParaRPr>
          </a:p>
        </p:txBody>
      </p:sp>
      <p:pic>
        <p:nvPicPr>
          <p:cNvPr id="6" name="Рисунок 5" descr="0e611c0bc4c24a0dbc6089887c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88640"/>
            <a:ext cx="3286148" cy="55446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571472" y="5805264"/>
            <a:ext cx="810498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latin typeface="Lucida Console" pitchFamily="49" charset="0"/>
              </a:rPr>
              <a:t>Реализует первый в мире полёт человека — гражданина СССР Юрия Алексеевича Гагарина по околоземной </a:t>
            </a:r>
            <a:r>
              <a:rPr lang="ru-RU" sz="2200" b="1" dirty="0" smtClean="0">
                <a:latin typeface="Lucida Console" pitchFamily="49" charset="0"/>
              </a:rPr>
              <a:t>орбите</a:t>
            </a:r>
            <a:endParaRPr lang="ru-RU" sz="2200" b="1" dirty="0">
              <a:latin typeface="Lucida Console" pitchFamily="49" charset="0"/>
            </a:endParaRPr>
          </a:p>
        </p:txBody>
      </p:sp>
      <p:pic>
        <p:nvPicPr>
          <p:cNvPr id="8" name="Рисунок 7" descr="0-7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4283965" y="2060848"/>
            <a:ext cx="4547303" cy="3672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администрация\Рабочий стол\королев\1229983068_allday.ru_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администрация\Рабочий стол\королев\photo-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E:\Сыроватская\скан Сыроватская С.И\1 - 0005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260648"/>
            <a:ext cx="4053093" cy="56166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3731" name="Picture 3" descr="E:\Сыроватская\скан Сыроватская С.И\1 - 0006.tif"/>
          <p:cNvPicPr>
            <a:picLocks noChangeAspect="1" noChangeArrowheads="1"/>
          </p:cNvPicPr>
          <p:nvPr/>
        </p:nvPicPr>
        <p:blipFill>
          <a:blip r:embed="rId3" cstate="print"/>
          <a:srcRect r="3922" b="2985"/>
          <a:stretch>
            <a:fillRect/>
          </a:stretch>
        </p:blipFill>
        <p:spPr bwMode="auto">
          <a:xfrm>
            <a:off x="4860032" y="1728811"/>
            <a:ext cx="4104456" cy="49405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251520" y="260648"/>
            <a:ext cx="417646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 smtClean="0">
                <a:latin typeface="Lucida Console" pitchFamily="49" charset="0"/>
              </a:rPr>
              <a:t>Черток Б. Ракеты и люди/ Б.Черток // Родина. – 2009. - № 12 . – С.26-32</a:t>
            </a:r>
            <a:endParaRPr lang="ru-RU" sz="2200" b="1" dirty="0">
              <a:latin typeface="Lucida Console" pitchFamily="49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916832"/>
            <a:ext cx="446449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 smtClean="0">
                <a:latin typeface="Lucida Console" pitchFamily="49" charset="0"/>
              </a:rPr>
              <a:t>Публикуются отрывки  из воспоминаний выдающегося российского ученого и конструктора Б.Чертока под названием «Ракеты и люди Родина». Публикуемые фрагменты касаются начала ракетной гонки и эпопеи с немецкими трофейными технологиями Фау-2</a:t>
            </a:r>
            <a:endParaRPr lang="ru-RU" sz="2200" b="1" dirty="0">
              <a:latin typeface="Lucida Console" pitchFamily="49" charset="0"/>
            </a:endParaRPr>
          </a:p>
        </p:txBody>
      </p:sp>
    </p:spTree>
  </p:cSld>
  <p:clrMapOvr>
    <a:masterClrMapping/>
  </p:clrMapOvr>
  <p:transition advTm="10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Lucida Console" pitchFamily="49" charset="0"/>
              </a:rPr>
              <a:t>Детство</a:t>
            </a:r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764704"/>
            <a:ext cx="903649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>
                <a:latin typeface="Lucida Console" panose="020B0609040504020204" pitchFamily="49" charset="0"/>
                <a:cs typeface="Times New Roman" panose="02020603050405020304" pitchFamily="18" charset="0"/>
              </a:rPr>
              <a:t>Сергей Павлович Королев родился 30 декабря </a:t>
            </a:r>
            <a:r>
              <a:rPr lang="ru-RU" sz="2200" b="1" dirty="0" smtClean="0">
                <a:latin typeface="Lucida Console" panose="020B0609040504020204" pitchFamily="49" charset="0"/>
                <a:cs typeface="Times New Roman" panose="02020603050405020304" pitchFamily="18" charset="0"/>
              </a:rPr>
              <a:t>1906</a:t>
            </a:r>
            <a:r>
              <a:rPr lang="ru-RU" sz="2200" b="1" dirty="0">
                <a:latin typeface="Lucida Console" panose="020B0609040504020204" pitchFamily="49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latin typeface="Lucida Console" panose="020B0609040504020204" pitchFamily="49" charset="0"/>
                <a:cs typeface="Times New Roman" panose="02020603050405020304" pitchFamily="18" charset="0"/>
              </a:rPr>
              <a:t>года (</a:t>
            </a:r>
            <a:r>
              <a:rPr lang="ru-RU" sz="2200" b="1" dirty="0">
                <a:latin typeface="Lucida Console" panose="020B0609040504020204" pitchFamily="49" charset="0"/>
                <a:cs typeface="Times New Roman" panose="02020603050405020304" pitchFamily="18" charset="0"/>
              </a:rPr>
              <a:t>12 января 1907) года на Украине, в г. </a:t>
            </a:r>
            <a:r>
              <a:rPr lang="ru-RU" sz="2200" b="1" dirty="0" smtClean="0">
                <a:latin typeface="Lucida Console" panose="020B0609040504020204" pitchFamily="49" charset="0"/>
                <a:cs typeface="Times New Roman" panose="02020603050405020304" pitchFamily="18" charset="0"/>
              </a:rPr>
              <a:t>Житомире </a:t>
            </a:r>
            <a:r>
              <a:rPr lang="ru-RU" sz="2200" b="1" dirty="0">
                <a:latin typeface="Lucida Console" panose="020B0609040504020204" pitchFamily="49" charset="0"/>
                <a:cs typeface="Times New Roman" panose="02020603050405020304" pitchFamily="18" charset="0"/>
              </a:rPr>
              <a:t>в семье преподавателя словесности Павла Яковлевича </a:t>
            </a:r>
            <a:r>
              <a:rPr lang="ru-RU" sz="2200" b="1" dirty="0" smtClean="0">
                <a:latin typeface="Lucida Console" panose="020B0609040504020204" pitchFamily="49" charset="0"/>
                <a:cs typeface="Times New Roman" panose="02020603050405020304" pitchFamily="18" charset="0"/>
              </a:rPr>
              <a:t>Королева</a:t>
            </a:r>
            <a:endParaRPr lang="ru-RU" sz="2200" b="1" dirty="0">
              <a:latin typeface="Lucida Console" panose="020B0609040504020204" pitchFamily="49" charset="0"/>
            </a:endParaRPr>
          </a:p>
        </p:txBody>
      </p:sp>
      <p:pic>
        <p:nvPicPr>
          <p:cNvPr id="5" name="Picture 3" descr="C:\Users\Ольга\Desktop\Королев\Дом в Житомире где родился Королё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348880"/>
            <a:ext cx="5149080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C:\Users\Ольга\Desktop\Королев\Сереже 1 год.jpg"/>
          <p:cNvPicPr>
            <a:picLocks noChangeAspect="1" noChangeArrowheads="1"/>
          </p:cNvPicPr>
          <p:nvPr/>
        </p:nvPicPr>
        <p:blipFill>
          <a:blip r:embed="rId4" cstate="print"/>
          <a:srcRect b="9756"/>
          <a:stretch>
            <a:fillRect/>
          </a:stretch>
        </p:blipFill>
        <p:spPr bwMode="auto">
          <a:xfrm>
            <a:off x="5940152" y="2420888"/>
            <a:ext cx="2520280" cy="3312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5580112" y="5805264"/>
            <a:ext cx="32403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atin typeface="Lucida Console" panose="020B0609040504020204" pitchFamily="49" charset="0"/>
                <a:cs typeface="Times New Roman" panose="02020603050405020304" pitchFamily="18" charset="0"/>
              </a:rPr>
              <a:t>Сережа Королёв. Первая фотография</a:t>
            </a:r>
            <a:endParaRPr lang="ru-RU" sz="2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5949280"/>
            <a:ext cx="51125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atin typeface="Lucida Console" panose="020B0609040504020204" pitchFamily="49" charset="0"/>
                <a:cs typeface="Times New Roman" panose="02020603050405020304" pitchFamily="18" charset="0"/>
              </a:rPr>
              <a:t>Дом  семьи Сергея Королева </a:t>
            </a:r>
          </a:p>
          <a:p>
            <a:pPr algn="ctr"/>
            <a:r>
              <a:rPr lang="ru-RU" sz="2200" b="1" dirty="0" smtClean="0">
                <a:latin typeface="Lucida Console" panose="020B0609040504020204" pitchFamily="49" charset="0"/>
                <a:cs typeface="Times New Roman" panose="02020603050405020304" pitchFamily="18" charset="0"/>
              </a:rPr>
              <a:t>в г. Житомире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xmlns="" val="1656741014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819993"/>
          </a:xfrm>
        </p:spPr>
        <p:txBody>
          <a:bodyPr>
            <a:normAutofit/>
          </a:bodyPr>
          <a:lstStyle/>
          <a:p>
            <a:r>
              <a:rPr lang="ru-RU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Lucida Console" pitchFamily="49" charset="0"/>
              </a:rPr>
              <a:t>Жизнь как полёт</a:t>
            </a:r>
          </a:p>
        </p:txBody>
      </p:sp>
      <p:pic>
        <p:nvPicPr>
          <p:cNvPr id="2765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81000" y="990600"/>
            <a:ext cx="3097213" cy="38065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652" name="TextBox 3"/>
          <p:cNvSpPr txBox="1">
            <a:spLocks noChangeArrowheads="1"/>
          </p:cNvSpPr>
          <p:nvPr/>
        </p:nvSpPr>
        <p:spPr bwMode="auto">
          <a:xfrm>
            <a:off x="107504" y="5013176"/>
            <a:ext cx="396044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latin typeface="Lucida Console" pitchFamily="49" charset="0"/>
              </a:rPr>
              <a:t>С. П. Королев поздравляет Ю. А. Гагарина с</a:t>
            </a:r>
            <a:br>
              <a:rPr lang="ru-RU" sz="2200" b="1" dirty="0">
                <a:latin typeface="Lucida Console" pitchFamily="49" charset="0"/>
              </a:rPr>
            </a:br>
            <a:r>
              <a:rPr lang="ru-RU" sz="2200" b="1" dirty="0">
                <a:latin typeface="Lucida Console" pitchFamily="49" charset="0"/>
              </a:rPr>
              <a:t>успешным полетом, апрель 1961 г</a:t>
            </a:r>
          </a:p>
        </p:txBody>
      </p:sp>
      <p:pic>
        <p:nvPicPr>
          <p:cNvPr id="2765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980728"/>
            <a:ext cx="4538663" cy="4464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654" name="Прямоугольник 4"/>
          <p:cNvSpPr>
            <a:spLocks noChangeArrowheads="1"/>
          </p:cNvSpPr>
          <p:nvPr/>
        </p:nvSpPr>
        <p:spPr bwMode="auto">
          <a:xfrm>
            <a:off x="4067944" y="5661248"/>
            <a:ext cx="4896544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latin typeface="Lucida Console" pitchFamily="49" charset="0"/>
              </a:rPr>
              <a:t>1-й отряд космонавтов, май 1961 </a:t>
            </a:r>
            <a:r>
              <a:rPr lang="ru-RU" sz="2200" b="1" dirty="0" smtClean="0">
                <a:latin typeface="Lucida Console" pitchFamily="49" charset="0"/>
              </a:rPr>
              <a:t>г</a:t>
            </a:r>
            <a:r>
              <a:rPr lang="ru-RU" sz="2200" b="1" dirty="0">
                <a:latin typeface="Lucida Console" pitchFamily="49" charset="0"/>
              </a:rPr>
              <a:t/>
            </a:r>
            <a:br>
              <a:rPr lang="ru-RU" sz="2200" b="1" dirty="0">
                <a:latin typeface="Lucida Console" pitchFamily="49" charset="0"/>
              </a:rPr>
            </a:br>
            <a:endParaRPr lang="ru-RU" sz="2200" b="1" dirty="0">
              <a:latin typeface="Lucida Console" pitchFamily="49" charset="0"/>
            </a:endParaRP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E:\Сыроватская\скан Сыроватская С.И\1 - 0007.tif"/>
          <p:cNvPicPr>
            <a:picLocks noChangeAspect="1" noChangeArrowheads="1"/>
          </p:cNvPicPr>
          <p:nvPr/>
        </p:nvPicPr>
        <p:blipFill>
          <a:blip r:embed="rId2" cstate="print"/>
          <a:srcRect l="7142" r="3571"/>
          <a:stretch>
            <a:fillRect/>
          </a:stretch>
        </p:blipFill>
        <p:spPr bwMode="auto">
          <a:xfrm>
            <a:off x="5292080" y="188640"/>
            <a:ext cx="3600400" cy="48241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4755" name="Picture 3" descr="E:\Сыроватская\скан Сыроватская С.И\1 - 0008.tif"/>
          <p:cNvPicPr>
            <a:picLocks noChangeAspect="1" noChangeArrowheads="1"/>
          </p:cNvPicPr>
          <p:nvPr/>
        </p:nvPicPr>
        <p:blipFill>
          <a:blip r:embed="rId3" cstate="print"/>
          <a:srcRect l="8534" t="3105" r="1855" b="2785"/>
          <a:stretch>
            <a:fillRect/>
          </a:stretch>
        </p:blipFill>
        <p:spPr bwMode="auto">
          <a:xfrm>
            <a:off x="5220072" y="1484784"/>
            <a:ext cx="3744416" cy="5040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0" y="152609"/>
            <a:ext cx="5004048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Lucida Console" pitchFamily="49" charset="0"/>
                <a:ea typeface="Calibri" pitchFamily="34" charset="0"/>
                <a:cs typeface="Times New Roman" pitchFamily="18" charset="0"/>
              </a:rPr>
              <a:t>Рахманин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Console" pitchFamily="49" charset="0"/>
                <a:ea typeface="Calibri" pitchFamily="34" charset="0"/>
                <a:cs typeface="Times New Roman" pitchFamily="18" charset="0"/>
              </a:rPr>
              <a:t> В.Ф. С.П.Королёв и В.П.Глушко: сотрудничество и  амбиции / В.Ф.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Lucida Console" pitchFamily="49" charset="0"/>
                <a:ea typeface="Calibri" pitchFamily="34" charset="0"/>
                <a:cs typeface="Times New Roman" pitchFamily="18" charset="0"/>
              </a:rPr>
              <a:t>Рахманин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Console" pitchFamily="49" charset="0"/>
                <a:ea typeface="Calibri" pitchFamily="34" charset="0"/>
                <a:cs typeface="Times New Roman" pitchFamily="18" charset="0"/>
              </a:rPr>
              <a:t>// Природа. – 2008. - № 8 . – С.68-74</a:t>
            </a: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Lucida Console" pitchFamily="49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2204864"/>
            <a:ext cx="4824536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 smtClean="0">
                <a:latin typeface="Lucida Console" pitchFamily="49" charset="0"/>
              </a:rPr>
              <a:t>Рассказывается  о жизненные пути и творческая деятельность В.П.Глушко и С.П., Королёва на протяжении многих лет то тесно переплетались, то шли параллельно, а то и претерпевали разрывы. Описываются основные факты его жизни до начала его совместной работы с Глушко</a:t>
            </a:r>
            <a:endParaRPr lang="ru-RU" sz="2200" b="1" dirty="0">
              <a:latin typeface="Lucida Console" pitchFamily="49" charset="0"/>
            </a:endParaRPr>
          </a:p>
        </p:txBody>
      </p:sp>
    </p:spTree>
  </p:cSld>
  <p:clrMapOvr>
    <a:masterClrMapping/>
  </p:clrMapOvr>
  <p:transition advTm="1000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E:\Сыроватская\скан Сыроватская С.И\1 - 0014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88640"/>
            <a:ext cx="4282090" cy="31105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7827" name="Picture 3" descr="E:\Сыроватская\скан Сыроватская С.И\1 - 0015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484784"/>
            <a:ext cx="4320480" cy="51125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179512" y="188640"/>
            <a:ext cx="432048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 err="1" smtClean="0">
                <a:latin typeface="Lucida Console" pitchFamily="49" charset="0"/>
              </a:rPr>
              <a:t>Зинковский</a:t>
            </a:r>
            <a:r>
              <a:rPr lang="ru-RU" sz="2200" b="1" dirty="0" smtClean="0">
                <a:latin typeface="Lucida Console" pitchFamily="49" charset="0"/>
              </a:rPr>
              <a:t> А. Главный конструктор/ А. </a:t>
            </a:r>
            <a:r>
              <a:rPr lang="ru-RU" sz="2200" b="1" dirty="0" err="1" smtClean="0">
                <a:latin typeface="Lucida Console" pitchFamily="49" charset="0"/>
              </a:rPr>
              <a:t>Зинковский</a:t>
            </a:r>
            <a:r>
              <a:rPr lang="ru-RU" sz="2200" b="1" dirty="0" smtClean="0">
                <a:latin typeface="Lucida Console" pitchFamily="49" charset="0"/>
              </a:rPr>
              <a:t>// Вузовский Вестник. – 2012. - № 3 . – С.13</a:t>
            </a:r>
            <a:endParaRPr lang="ru-RU" sz="2200" b="1" dirty="0">
              <a:latin typeface="Lucida Console" pitchFamily="49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2132856"/>
            <a:ext cx="432048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 smtClean="0">
                <a:latin typeface="Lucida Console" pitchFamily="49" charset="0"/>
              </a:rPr>
              <a:t>Пишет нам полную биографию Королёва Сергея Павловича. Благодаря этому необыкновенно талантливому и целеустремленному человеку, гениальному конструктору и человеку, мы занимаем почетное место в мировой «космической гонке» </a:t>
            </a:r>
            <a:endParaRPr lang="ru-RU" sz="2200" b="1" dirty="0">
              <a:latin typeface="Lucida Console" pitchFamily="49" charset="0"/>
            </a:endParaRPr>
          </a:p>
        </p:txBody>
      </p:sp>
    </p:spTree>
  </p:cSld>
  <p:clrMapOvr>
    <a:masterClrMapping/>
  </p:clrMapOvr>
  <p:transition advTm="1000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60648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latin typeface="Lucida Console" pitchFamily="49" charset="0"/>
              </a:rPr>
              <a:t>Сергей Королёв был генератором многих неординарных идей и прародителем выдающихся конструкторских коллективов, работающих в области ракетно-космической техники</a:t>
            </a:r>
          </a:p>
        </p:txBody>
      </p:sp>
      <p:pic>
        <p:nvPicPr>
          <p:cNvPr id="6" name="Рисунок 5" descr="korolev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1772816"/>
            <a:ext cx="3425034" cy="47705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070111_korolev2.grid-4x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9592" y="1772816"/>
            <a:ext cx="3559328" cy="4824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im0-tub-ru.yandex.net/i?id=086dac955159efaf86bd713852beb443&amp;n=33&amp;h=215&amp;w=344"/>
          <p:cNvPicPr>
            <a:picLocks noChangeAspect="1" noChangeArrowheads="1"/>
          </p:cNvPicPr>
          <p:nvPr/>
        </p:nvPicPr>
        <p:blipFill>
          <a:blip r:embed="rId2" cstate="print">
            <a:lum bright="-20000" contrast="-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4578" name="TextBox 2"/>
          <p:cNvSpPr txBox="1">
            <a:spLocks noChangeArrowheads="1"/>
          </p:cNvSpPr>
          <p:nvPr/>
        </p:nvSpPr>
        <p:spPr bwMode="auto">
          <a:xfrm>
            <a:off x="0" y="10795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Lucida Console" pitchFamily="49" charset="0"/>
              </a:rPr>
              <a:t>Основные замыслы и свершения  последних лет:</a:t>
            </a:r>
          </a:p>
        </p:txBody>
      </p:sp>
      <p:sp>
        <p:nvSpPr>
          <p:cNvPr id="24579" name="TextBox 3"/>
          <p:cNvSpPr txBox="1">
            <a:spLocks noChangeArrowheads="1"/>
          </p:cNvSpPr>
          <p:nvPr/>
        </p:nvSpPr>
        <p:spPr bwMode="auto">
          <a:xfrm>
            <a:off x="323528" y="1988840"/>
            <a:ext cx="8496944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2200" b="1" dirty="0" smtClean="0">
                <a:solidFill>
                  <a:schemeClr val="bg1"/>
                </a:solidFill>
                <a:latin typeface="Lucida Console" pitchFamily="49" charset="0"/>
              </a:rPr>
              <a:t>Осуществлял </a:t>
            </a:r>
            <a:r>
              <a:rPr lang="ru-RU" sz="2200" b="1" dirty="0">
                <a:solidFill>
                  <a:schemeClr val="bg1"/>
                </a:solidFill>
                <a:latin typeface="Lucida Console" pitchFamily="49" charset="0"/>
              </a:rPr>
              <a:t>руководство полетом спутников системы «Электрон», а также трехместного корабля «Восток» с космонавтами – летчиком Владимиром Комаровым, конструктором Константином Фиоктисовым и врачом Борисом Егоровым; вел отработку ракеты-носителя «Союз» с третьей ступенью повышенной мощности; продолжал работы по модификации </a:t>
            </a:r>
            <a:r>
              <a:rPr lang="ru-RU" sz="2200" b="1" dirty="0" smtClean="0">
                <a:solidFill>
                  <a:schemeClr val="bg1"/>
                </a:solidFill>
                <a:latin typeface="Lucida Console" pitchFamily="49" charset="0"/>
              </a:rPr>
              <a:t>Н-1</a:t>
            </a:r>
            <a:r>
              <a:rPr lang="ru-RU" sz="2200" b="1" dirty="0">
                <a:solidFill>
                  <a:schemeClr val="bg1"/>
                </a:solidFill>
                <a:latin typeface="Lucida Console" pitchFamily="49" charset="0"/>
              </a:rPr>
              <a:t/>
            </a:r>
            <a:br>
              <a:rPr lang="ru-RU" sz="2200" b="1" dirty="0">
                <a:solidFill>
                  <a:schemeClr val="bg1"/>
                </a:solidFill>
                <a:latin typeface="Lucida Console" pitchFamily="49" charset="0"/>
              </a:rPr>
            </a:br>
            <a:r>
              <a:rPr lang="ru-RU" sz="2200" b="1" dirty="0">
                <a:solidFill>
                  <a:schemeClr val="bg1"/>
                </a:solidFill>
                <a:latin typeface="Lucida Console" pitchFamily="49" charset="0"/>
              </a:rPr>
              <a:t>   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771799" y="1484784"/>
            <a:ext cx="347296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prstClr val="black"/>
                </a:solidFill>
                <a:latin typeface="Lucida Console" pitchFamily="49" charset="0"/>
              </a:rPr>
              <a:t> </a:t>
            </a:r>
            <a:r>
              <a:rPr lang="ru-RU" sz="2200" b="1" dirty="0" smtClean="0">
                <a:solidFill>
                  <a:schemeClr val="bg1"/>
                </a:solidFill>
                <a:latin typeface="Lucida Console" pitchFamily="49" charset="0"/>
              </a:rPr>
              <a:t>1964 </a:t>
            </a:r>
            <a:endParaRPr lang="ru-RU" sz="2200" b="1" dirty="0">
              <a:solidFill>
                <a:schemeClr val="bg1"/>
              </a:solidFill>
              <a:latin typeface="Lucida Console" pitchFamily="49" charset="0"/>
            </a:endParaRP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gradient-print.ru/wp-content/uploads/2015/11/%D0%9A%D0%9C-85.jpg"/>
          <p:cNvPicPr>
            <a:picLocks noChangeAspect="1" noChangeArrowheads="1"/>
          </p:cNvPicPr>
          <p:nvPr/>
        </p:nvPicPr>
        <p:blipFill>
          <a:blip r:embed="rId2" cstate="print">
            <a:lum bright="-40000"/>
          </a:blip>
          <a:srcRect/>
          <a:stretch>
            <a:fillRect/>
          </a:stretch>
        </p:blipFill>
        <p:spPr bwMode="auto">
          <a:xfrm>
            <a:off x="0" y="0"/>
            <a:ext cx="9216505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23528" y="476672"/>
            <a:ext cx="8568952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bg1"/>
                </a:solidFill>
                <a:latin typeface="Lucida Console" pitchFamily="49" charset="0"/>
              </a:rPr>
              <a:t>1965 </a:t>
            </a:r>
          </a:p>
          <a:p>
            <a:pPr algn="just"/>
            <a:r>
              <a:rPr lang="ru-RU" sz="2200" b="1" dirty="0" smtClean="0">
                <a:solidFill>
                  <a:schemeClr val="bg1"/>
                </a:solidFill>
                <a:latin typeface="Lucida Console" pitchFamily="49" charset="0"/>
              </a:rPr>
              <a:t>Руководил: созданием лунного корабля и разгонного блока для осуществления облета Луны с помощью тяжелого носителя УР-500 конструкции В. Н. </a:t>
            </a:r>
            <a:r>
              <a:rPr lang="ru-RU" sz="2200" b="1" dirty="0" err="1" smtClean="0">
                <a:solidFill>
                  <a:schemeClr val="bg1"/>
                </a:solidFill>
                <a:latin typeface="Lucida Console" pitchFamily="49" charset="0"/>
              </a:rPr>
              <a:t>Челомея</a:t>
            </a:r>
            <a:r>
              <a:rPr lang="ru-RU" sz="2200" b="1" dirty="0" smtClean="0">
                <a:solidFill>
                  <a:schemeClr val="bg1"/>
                </a:solidFill>
                <a:latin typeface="Lucida Console" pitchFamily="49" charset="0"/>
              </a:rPr>
              <a:t>, полетом корабля «Восход-2» с Павлом Беляевым и Алексеем Леоновым на борту и выходом человека в открытый космос; возглавил создание многоцелевого корабля «Союз» провел эксперимент «Зонд» с фотографированием обратной стороны Луны и испытанием спутника связи «Молния»</a:t>
            </a:r>
            <a:br>
              <a:rPr lang="ru-RU" sz="2200" b="1" dirty="0" smtClean="0">
                <a:solidFill>
                  <a:schemeClr val="bg1"/>
                </a:solidFill>
                <a:latin typeface="Lucida Console" pitchFamily="49" charset="0"/>
              </a:rPr>
            </a:br>
            <a:endParaRPr lang="ru-RU" sz="2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s://im0-tub-ru.yandex.net/i?id=f886296abf048eae91adb4869756700e&amp;n=33&amp;h=215&amp;w=344"/>
          <p:cNvPicPr>
            <a:picLocks noChangeAspect="1" noChangeArrowheads="1"/>
          </p:cNvPicPr>
          <p:nvPr/>
        </p:nvPicPr>
        <p:blipFill>
          <a:blip r:embed="rId3" cstate="print">
            <a:lum bright="-20000" contrast="-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26" name="AutoShape 2" descr="http://ru.stockfresh.com/thumbs/mechanik/1687096_%D0%BF%D1%80%D0%BE%D1%81%D1%82%D1%80%D0%B0%D0%BD%D1%81%D1%82%D0%B2%D0%B5-%D1%81%D1%83%D0%B4%D0%BD%D0%BE-%D0%B1%D0%B5%D0%BB%D1%8B%D0%B9-%D1%84%D0%BE%D0%BD-%D0%92%D0%A1-%D1%82%D0%B5%D1%85%D0%BD%D0%BE%D0%BB%D0%BE%D0%B3%D0%B8%D0%B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1340768"/>
            <a:ext cx="856895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 smtClean="0">
                <a:solidFill>
                  <a:schemeClr val="bg1"/>
                </a:solidFill>
                <a:latin typeface="Lucida Console" pitchFamily="49" charset="0"/>
              </a:rPr>
              <a:t>С.П. Королев отправил в Академию Наук СССР отчет о научной деятельности  за 1965 год; под псевдонимом «Профессор К. Сергеев» опубликовал 1 января в «Правде» статью «Шаги в будущее»; созвал как руководитель </a:t>
            </a:r>
            <a:r>
              <a:rPr lang="ru-RU" sz="2200" b="1" dirty="0" err="1" smtClean="0">
                <a:solidFill>
                  <a:schemeClr val="bg1"/>
                </a:solidFill>
                <a:latin typeface="Lucida Console" pitchFamily="49" charset="0"/>
              </a:rPr>
              <a:t>ОКБм</a:t>
            </a:r>
            <a:r>
              <a:rPr lang="ru-RU" sz="2200" b="1" dirty="0" smtClean="0">
                <a:solidFill>
                  <a:schemeClr val="bg1"/>
                </a:solidFill>
                <a:latin typeface="Lucida Console" pitchFamily="49" charset="0"/>
              </a:rPr>
              <a:t>, </a:t>
            </a:r>
          </a:p>
          <a:p>
            <a:pPr algn="just"/>
            <a:r>
              <a:rPr lang="ru-RU" sz="2200" b="1" dirty="0" smtClean="0">
                <a:solidFill>
                  <a:schemeClr val="bg1"/>
                </a:solidFill>
                <a:latin typeface="Lucida Console" pitchFamily="49" charset="0"/>
              </a:rPr>
              <a:t>его Главный конструктор совещание своих заместителей для обсуждения задач на ближайшее будущее</a:t>
            </a:r>
            <a:br>
              <a:rPr lang="ru-RU" sz="2200" b="1" dirty="0" smtClean="0">
                <a:solidFill>
                  <a:schemeClr val="bg1"/>
                </a:solidFill>
                <a:latin typeface="Lucida Console" pitchFamily="49" charset="0"/>
              </a:rPr>
            </a:br>
            <a:endParaRPr lang="ru-RU" sz="2200" b="1" dirty="0">
              <a:solidFill>
                <a:schemeClr val="bg1"/>
              </a:solidFill>
              <a:latin typeface="Lucida Console" pitchFamily="49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83769" y="980728"/>
            <a:ext cx="401582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bg1"/>
                </a:solidFill>
                <a:latin typeface="Lucida Console" pitchFamily="49" charset="0"/>
              </a:rPr>
              <a:t>1966</a:t>
            </a:r>
            <a:endParaRPr lang="ru-RU" sz="2200" b="1" dirty="0">
              <a:solidFill>
                <a:schemeClr val="bg1"/>
              </a:solidFill>
              <a:latin typeface="Lucida Console" pitchFamily="49" charset="0"/>
            </a:endParaRPr>
          </a:p>
        </p:txBody>
      </p:sp>
      <p:sp>
        <p:nvSpPr>
          <p:cNvPr id="9218" name="AutoShape 2" descr="https://kudago.com/media/images/event/4c/bd/4cbdde84052a80c7617f72cfadd3644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52400"/>
            <a:ext cx="9324528" cy="6477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Lucida Console" pitchFamily="49" charset="0"/>
              </a:rPr>
              <a:t>Фантастические проекты</a:t>
            </a:r>
          </a:p>
        </p:txBody>
      </p:sp>
      <p:pic>
        <p:nvPicPr>
          <p:cNvPr id="2662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23528" y="908720"/>
            <a:ext cx="2899048" cy="38107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628" name="TextBox 3"/>
          <p:cNvSpPr txBox="1">
            <a:spLocks noChangeArrowheads="1"/>
          </p:cNvSpPr>
          <p:nvPr/>
        </p:nvSpPr>
        <p:spPr bwMode="auto">
          <a:xfrm>
            <a:off x="0" y="4869160"/>
            <a:ext cx="349188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latin typeface="Lucida Console" pitchFamily="49" charset="0"/>
              </a:rPr>
              <a:t>При закладке памятника </a:t>
            </a:r>
            <a:endParaRPr lang="ru-RU" sz="2200" b="1" dirty="0" smtClean="0">
              <a:latin typeface="Lucida Console" pitchFamily="49" charset="0"/>
            </a:endParaRPr>
          </a:p>
          <a:p>
            <a:pPr algn="ctr"/>
            <a:r>
              <a:rPr lang="ru-RU" sz="2200" b="1" dirty="0" smtClean="0">
                <a:latin typeface="Lucida Console" pitchFamily="49" charset="0"/>
              </a:rPr>
              <a:t>К.Э</a:t>
            </a:r>
            <a:r>
              <a:rPr lang="ru-RU" sz="2200" b="1" dirty="0">
                <a:latin typeface="Lucida Console" pitchFamily="49" charset="0"/>
              </a:rPr>
              <a:t>. Циолковскому</a:t>
            </a:r>
            <a:br>
              <a:rPr lang="ru-RU" sz="2200" b="1" dirty="0">
                <a:latin typeface="Lucida Console" pitchFamily="49" charset="0"/>
              </a:rPr>
            </a:br>
            <a:r>
              <a:rPr lang="ru-RU" sz="2200" b="1" dirty="0">
                <a:latin typeface="Lucida Console" pitchFamily="49" charset="0"/>
              </a:rPr>
              <a:t>в Калуге 15 сентября 1957 </a:t>
            </a:r>
            <a:r>
              <a:rPr lang="ru-RU" sz="2200" b="1" dirty="0" smtClean="0">
                <a:latin typeface="Lucida Console" pitchFamily="49" charset="0"/>
              </a:rPr>
              <a:t>г </a:t>
            </a:r>
            <a:endParaRPr lang="ru-RU" sz="2200" b="1" dirty="0">
              <a:latin typeface="Lucida Console" pitchFamily="49" charset="0"/>
            </a:endParaRPr>
          </a:p>
        </p:txBody>
      </p:sp>
      <p:pic>
        <p:nvPicPr>
          <p:cNvPr id="2662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908720"/>
            <a:ext cx="2736304" cy="4464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630" name="Прямоугольник 4"/>
          <p:cNvSpPr>
            <a:spLocks noChangeArrowheads="1"/>
          </p:cNvSpPr>
          <p:nvPr/>
        </p:nvSpPr>
        <p:spPr bwMode="auto">
          <a:xfrm>
            <a:off x="5724128" y="5445224"/>
            <a:ext cx="3419872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latin typeface="Lucida Console" pitchFamily="49" charset="0"/>
              </a:rPr>
              <a:t>На руках у Сергея Павловича одна из первых собачек, летавших на ракете </a:t>
            </a:r>
          </a:p>
        </p:txBody>
      </p:sp>
      <p:pic>
        <p:nvPicPr>
          <p:cNvPr id="26633" name="Picture 5"/>
          <p:cNvPicPr>
            <a:picLocks noChangeAspect="1" noChangeArrowheads="1"/>
          </p:cNvPicPr>
          <p:nvPr/>
        </p:nvPicPr>
        <p:blipFill>
          <a:blip r:embed="rId5" cstate="print"/>
          <a:srcRect l="6138" t="1754" r="12021"/>
          <a:stretch>
            <a:fillRect/>
          </a:stretch>
        </p:blipFill>
        <p:spPr bwMode="auto">
          <a:xfrm>
            <a:off x="3491880" y="1052736"/>
            <a:ext cx="2520280" cy="40324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634" name="Прямоугольник 6"/>
          <p:cNvSpPr>
            <a:spLocks noChangeArrowheads="1"/>
          </p:cNvSpPr>
          <p:nvPr/>
        </p:nvSpPr>
        <p:spPr bwMode="auto">
          <a:xfrm>
            <a:off x="3419872" y="5229200"/>
            <a:ext cx="2448272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latin typeface="Lucida Console" pitchFamily="49" charset="0"/>
              </a:rPr>
              <a:t>Королев в Центре Управления Полетами 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3.bp.blogspot.com/-egOstbv4uF8/Vw0IXt1XTFI/AAAAAAAArxo/4ZKovHQ86acXz7bGn1g6cEk3rQIAZ6MHQCLcB/s1600/18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65061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10000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E:\Сыроватская\скан Сыроватская С.И\1 - 0009.tif"/>
          <p:cNvPicPr>
            <a:picLocks noChangeAspect="1" noChangeArrowheads="1"/>
          </p:cNvPicPr>
          <p:nvPr/>
        </p:nvPicPr>
        <p:blipFill>
          <a:blip r:embed="rId2" cstate="print"/>
          <a:srcRect r="7143" b="14690"/>
          <a:stretch>
            <a:fillRect/>
          </a:stretch>
        </p:blipFill>
        <p:spPr bwMode="auto">
          <a:xfrm>
            <a:off x="5292080" y="188640"/>
            <a:ext cx="3744415" cy="47589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5779" name="Picture 3" descr="E:\Сыроватская\скан Сыроватская С.И\1 - 001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052736"/>
            <a:ext cx="4060903" cy="55446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251520" y="188640"/>
            <a:ext cx="468052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200" b="1" dirty="0" smtClean="0">
                <a:latin typeface="Lucida Console" pitchFamily="49" charset="0"/>
              </a:rPr>
              <a:t>Ячменникова Н Самый секретный ученый–Весь / Н. Ячменникова // Работница. – 2007. - № 4 . – С.22-26. </a:t>
            </a:r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916832"/>
            <a:ext cx="460851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 smtClean="0">
                <a:latin typeface="Lucida Console" pitchFamily="49" charset="0"/>
              </a:rPr>
              <a:t>Самый секретный ученый–Весь мир знал его как Главного конструктора. Сотрудники и друзья называли коротко: «С.П.» А для  нее этот легендарный человек был и остается просто отцом. О малоизвестных страницах жизни самого секретного ученого рассказывает его дочь Наталья Королёва</a:t>
            </a:r>
            <a:endParaRPr lang="ru-RU" sz="2200" b="1" dirty="0">
              <a:latin typeface="Lucida Console" pitchFamily="49" charset="0"/>
            </a:endParaRPr>
          </a:p>
        </p:txBody>
      </p:sp>
    </p:spTree>
  </p:cSld>
  <p:clrMapOvr>
    <a:masterClrMapping/>
  </p:clrMapOvr>
  <p:transition advTm="10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-108520" y="620688"/>
            <a:ext cx="5544616" cy="604867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500" dirty="0"/>
              <a:t> </a:t>
            </a:r>
            <a:r>
              <a:rPr lang="ru-RU" sz="2500" dirty="0" smtClean="0"/>
              <a:t> </a:t>
            </a:r>
            <a:r>
              <a:rPr lang="ru-RU" sz="2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ucida Console" pitchFamily="49" charset="0"/>
                <a:cs typeface="Times New Roman" pitchFamily="18" charset="0"/>
              </a:rPr>
              <a:t>Отец 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ucida Console" pitchFamily="49" charset="0"/>
                <a:cs typeface="Times New Roman" pitchFamily="18" charset="0"/>
              </a:rPr>
              <a:t>– Павел Яковлевич Королев – очень одаренный трудолюбивый, но небогатый человек, был учителем </a:t>
            </a:r>
            <a:r>
              <a:rPr lang="ru-RU" sz="2200" b="1" dirty="0">
                <a:ln w="0"/>
                <a:latin typeface="Lucida Console" pitchFamily="49" charset="0"/>
                <a:cs typeface="Times New Roman" pitchFamily="18" charset="0"/>
              </a:rPr>
              <a:t>житомирской</a:t>
            </a:r>
            <a:r>
              <a:rPr lang="ru-RU" sz="2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ucida Console" pitchFamily="49" charset="0"/>
                <a:cs typeface="Times New Roman" pitchFamily="18" charset="0"/>
              </a:rPr>
              <a:t> гимназии. Мать – Мария Николаевна Москаленко купеческая дочка. Жизнь у родителей не сложилась с самого начала. Вскоре, после переезда в Киев, родители разошлись, когда Сереже было 5 лет. По решению матери маленького Сережу отправили в Нежин к бабушке и дедушке по материной </a:t>
            </a:r>
            <a:r>
              <a:rPr lang="ru-RU" sz="2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ucida Console" pitchFamily="49" charset="0"/>
                <a:cs typeface="Times New Roman" pitchFamily="18" charset="0"/>
              </a:rPr>
              <a:t>линии</a:t>
            </a:r>
            <a:endParaRPr lang="ru-RU" sz="2200" dirty="0"/>
          </a:p>
        </p:txBody>
      </p:sp>
      <p:sp>
        <p:nvSpPr>
          <p:cNvPr id="14" name="TextBox 13"/>
          <p:cNvSpPr txBox="1"/>
          <p:nvPr/>
        </p:nvSpPr>
        <p:spPr>
          <a:xfrm>
            <a:off x="5940152" y="5661248"/>
            <a:ext cx="30963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latin typeface="Lucida Console" panose="020B0609040504020204" pitchFamily="49" charset="0"/>
                <a:cs typeface="Times New Roman" panose="02020603050405020304" pitchFamily="18" charset="0"/>
              </a:rPr>
              <a:t>Родители Сергея Королёва</a:t>
            </a:r>
            <a:endParaRPr lang="ru-RU" sz="2200" b="1" dirty="0">
              <a:latin typeface="Lucida Console" panose="020B0609040504020204" pitchFamily="49" charset="0"/>
              <a:cs typeface="Times New Roman" panose="02020603050405020304" pitchFamily="18" charset="0"/>
            </a:endParaRPr>
          </a:p>
        </p:txBody>
      </p:sp>
      <p:pic>
        <p:nvPicPr>
          <p:cNvPr id="10" name="Picture 4" descr="C:\Users\Ольга\Desktop\Королев\Отец Королёва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404664"/>
            <a:ext cx="2664296" cy="4464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3" descr="C:\Users\Ольга\Desktop\Королев\Мама королёва (молодая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0" y="2132856"/>
            <a:ext cx="1905000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50435960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5"/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683791"/>
          </a:xfrm>
        </p:spPr>
        <p:txBody>
          <a:bodyPr>
            <a:noAutofit/>
          </a:bodyPr>
          <a:lstStyle/>
          <a:p>
            <a:r>
              <a:rPr lang="ru-RU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Lucida Console" pitchFamily="49" charset="0"/>
              </a:rPr>
              <a:t>Он помог человечеству  –сделать первый шаг к неведомым мирам </a:t>
            </a:r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Lucida Console" pitchFamily="49" charset="0"/>
              </a:rPr>
              <a:t>Вселенной 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Lucida Console" pitchFamily="49" charset="0"/>
            </a:endParaRPr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628800"/>
            <a:ext cx="3168352" cy="3528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605" name="TextBox 6"/>
          <p:cNvSpPr txBox="1">
            <a:spLocks noChangeArrowheads="1"/>
          </p:cNvSpPr>
          <p:nvPr/>
        </p:nvSpPr>
        <p:spPr bwMode="auto">
          <a:xfrm>
            <a:off x="0" y="5301208"/>
            <a:ext cx="5148064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latin typeface="Lucida Console" pitchFamily="49" charset="0"/>
              </a:rPr>
              <a:t>Мемориальная доска на Кремлевской стене,</a:t>
            </a:r>
            <a:br>
              <a:rPr lang="ru-RU" sz="2200" b="1" dirty="0">
                <a:latin typeface="Lucida Console" pitchFamily="49" charset="0"/>
              </a:rPr>
            </a:br>
            <a:r>
              <a:rPr lang="ru-RU" sz="2200" b="1" dirty="0">
                <a:latin typeface="Lucida Console" pitchFamily="49" charset="0"/>
              </a:rPr>
              <a:t>где захоронена урна с прахом академика С. П. Королева </a:t>
            </a:r>
          </a:p>
        </p:txBody>
      </p:sp>
      <p:pic>
        <p:nvPicPr>
          <p:cNvPr id="2560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628800"/>
            <a:ext cx="3732138" cy="3528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607" name="TextBox 7"/>
          <p:cNvSpPr txBox="1">
            <a:spLocks noChangeArrowheads="1"/>
          </p:cNvSpPr>
          <p:nvPr/>
        </p:nvSpPr>
        <p:spPr bwMode="auto">
          <a:xfrm>
            <a:off x="4716016" y="5301208"/>
            <a:ext cx="4427984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latin typeface="Lucida Console" pitchFamily="49" charset="0"/>
              </a:rPr>
              <a:t>Мать, дочь и внук С. П. Королева возлагают цветы к могиле </a:t>
            </a:r>
          </a:p>
          <a:p>
            <a:pPr algn="ctr"/>
            <a:r>
              <a:rPr lang="ru-RU" sz="2200" b="1" dirty="0">
                <a:latin typeface="Lucida Console" pitchFamily="49" charset="0"/>
              </a:rPr>
              <a:t>С. П. Королева</a:t>
            </a:r>
            <a:endParaRPr lang="ru-RU" sz="2200" dirty="0">
              <a:latin typeface="Lucida Console" pitchFamily="49" charset="0"/>
            </a:endParaRP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251520" y="1916832"/>
            <a:ext cx="2520280" cy="3816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675" name="TextBox 2"/>
          <p:cNvSpPr txBox="1">
            <a:spLocks noChangeArrowheads="1"/>
          </p:cNvSpPr>
          <p:nvPr/>
        </p:nvSpPr>
        <p:spPr bwMode="auto">
          <a:xfrm>
            <a:off x="0" y="5877272"/>
            <a:ext cx="31318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latin typeface="Lucida Console" pitchFamily="49" charset="0"/>
              </a:rPr>
              <a:t>Памятник Королеву в Житомире </a:t>
            </a:r>
          </a:p>
        </p:txBody>
      </p:sp>
      <p:pic>
        <p:nvPicPr>
          <p:cNvPr id="2867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2276872"/>
            <a:ext cx="3097213" cy="3816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677" name="TextBox 3"/>
          <p:cNvSpPr txBox="1">
            <a:spLocks noChangeArrowheads="1"/>
          </p:cNvSpPr>
          <p:nvPr/>
        </p:nvSpPr>
        <p:spPr bwMode="auto">
          <a:xfrm>
            <a:off x="5580112" y="6093296"/>
            <a:ext cx="356388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latin typeface="Lucida Console" pitchFamily="49" charset="0"/>
              </a:rPr>
              <a:t>Памятник Королеву в городе Байконур </a:t>
            </a:r>
          </a:p>
        </p:txBody>
      </p:sp>
      <p:pic>
        <p:nvPicPr>
          <p:cNvPr id="2867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2060848"/>
            <a:ext cx="2468563" cy="3930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679" name="TextBox 4"/>
          <p:cNvSpPr txBox="1">
            <a:spLocks noChangeArrowheads="1"/>
          </p:cNvSpPr>
          <p:nvPr/>
        </p:nvSpPr>
        <p:spPr bwMode="auto">
          <a:xfrm>
            <a:off x="0" y="0"/>
            <a:ext cx="914400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2200" b="1" dirty="0">
                <a:latin typeface="Lucida Console" pitchFamily="49" charset="0"/>
              </a:rPr>
              <a:t>Как знак признания заслуг С. П. Королева стоят памятники – на родине в Житомире, в Москве, где жил, в Подмосковье, где строил ракеты и корабли, на космодроме, откуда прокладывал дороги во </a:t>
            </a:r>
            <a:r>
              <a:rPr lang="ru-RU" sz="2200" b="1" dirty="0" smtClean="0">
                <a:latin typeface="Lucida Console" pitchFamily="49" charset="0"/>
              </a:rPr>
              <a:t>Вселенную </a:t>
            </a:r>
            <a:endParaRPr lang="ru-RU" sz="2200" b="1" dirty="0">
              <a:latin typeface="Lucida Console" pitchFamily="49" charset="0"/>
            </a:endParaRPr>
          </a:p>
          <a:p>
            <a:pPr algn="just"/>
            <a:endParaRPr lang="ru-RU" sz="2200" b="1" dirty="0">
              <a:latin typeface="Lucida Console" pitchFamily="49" charset="0"/>
            </a:endParaRP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Ольга\Desktop\Королев\Дом - музей Королёву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4454137" cy="27730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179512" y="3068960"/>
            <a:ext cx="45365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latin typeface="Lucida Console" pitchFamily="49" charset="0"/>
              </a:rPr>
              <a:t>Дом  - музей академика С.П.Королёва </a:t>
            </a:r>
          </a:p>
          <a:p>
            <a:pPr algn="ctr"/>
            <a:r>
              <a:rPr lang="ru-RU" sz="2200" b="1" dirty="0" smtClean="0">
                <a:latin typeface="Lucida Console" pitchFamily="49" charset="0"/>
              </a:rPr>
              <a:t>в </a:t>
            </a:r>
            <a:r>
              <a:rPr lang="ru-RU" sz="2200" b="1" dirty="0">
                <a:latin typeface="Lucida Console" pitchFamily="49" charset="0"/>
              </a:rPr>
              <a:t>Москве</a:t>
            </a:r>
          </a:p>
        </p:txBody>
      </p:sp>
      <p:pic>
        <p:nvPicPr>
          <p:cNvPr id="49156" name="Picture 4" descr="C:\Users\Ольга\Desktop\Королев\Мемориальный дом - музей Королёва в иМоскв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88640"/>
            <a:ext cx="3688184" cy="27661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TextBox 16"/>
          <p:cNvSpPr txBox="1"/>
          <p:nvPr/>
        </p:nvSpPr>
        <p:spPr>
          <a:xfrm>
            <a:off x="4716017" y="3068960"/>
            <a:ext cx="44644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latin typeface="Lucida Console" pitchFamily="49" charset="0"/>
              </a:rPr>
              <a:t>Мемориальный дом – музей академика</a:t>
            </a:r>
          </a:p>
          <a:p>
            <a:pPr algn="ctr"/>
            <a:r>
              <a:rPr lang="ru-RU" sz="2200" b="1" dirty="0" smtClean="0">
                <a:latin typeface="Lucida Console" pitchFamily="49" charset="0"/>
              </a:rPr>
              <a:t>С.П.Королёва</a:t>
            </a:r>
            <a:endParaRPr lang="ru-RU" sz="2200" b="1" dirty="0">
              <a:latin typeface="Lucida Console" pitchFamily="49" charset="0"/>
            </a:endParaRPr>
          </a:p>
        </p:txBody>
      </p:sp>
      <p:pic>
        <p:nvPicPr>
          <p:cNvPr id="49158" name="Picture 6" descr="C:\Users\Ольга\Desktop\Королев\Музей Королева станци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4245594"/>
            <a:ext cx="4104456" cy="24237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9159" name="Picture 7" descr="C:\Users\Ольга\Desktop\Королев\Дом - музей Королёва мебель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4221088"/>
            <a:ext cx="4069606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882650618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3" descr="C:\Users\Ольга\Desktop\Королев\Медаль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8640"/>
            <a:ext cx="4824536" cy="49685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251521" y="5733256"/>
            <a:ext cx="504055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atin typeface="Lucida Console" pitchFamily="49" charset="0"/>
              </a:rPr>
              <a:t>Награды и знаки</a:t>
            </a:r>
            <a:r>
              <a:rPr lang="en-US" sz="2200" b="1" dirty="0" smtClean="0">
                <a:latin typeface="Lucida Console" pitchFamily="49" charset="0"/>
              </a:rPr>
              <a:t> </a:t>
            </a:r>
            <a:r>
              <a:rPr lang="ru-RU" sz="2200" b="1" dirty="0" smtClean="0">
                <a:latin typeface="Lucida Console" pitchFamily="49" charset="0"/>
              </a:rPr>
              <a:t>имени Королева С.П</a:t>
            </a:r>
            <a:endParaRPr lang="ru-RU" sz="2200" b="1" dirty="0">
              <a:latin typeface="Lucida Console" pitchFamily="49" charset="0"/>
            </a:endParaRPr>
          </a:p>
        </p:txBody>
      </p:sp>
      <p:pic>
        <p:nvPicPr>
          <p:cNvPr id="4098" name="Picture 2" descr="https://im0-tub-ru.yandex.net/i?id=d061ae8142142c51e4169b75f18dc022&amp;n=33&amp;h=215&amp;w=1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188640"/>
            <a:ext cx="3096344" cy="63367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296422577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404664"/>
            <a:ext cx="3563888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latin typeface="Lucida Console" pitchFamily="49" charset="0"/>
              </a:rPr>
              <a:t>Он является первопроходцем многих основных направлений развития отечественного ракетного вооружения и ракетно-космической техники. Трудно себе даже представить, какого уровня достигла бы она, если бы преждевременная смерть Сергея Павловича не прервала творческий полёт его </a:t>
            </a:r>
            <a:r>
              <a:rPr lang="ru-RU" sz="2200" b="1" dirty="0" smtClean="0">
                <a:latin typeface="Lucida Console" pitchFamily="49" charset="0"/>
              </a:rPr>
              <a:t>мыслей</a:t>
            </a:r>
            <a:endParaRPr lang="ru-RU" sz="2200" b="1" dirty="0">
              <a:latin typeface="Lucida Console" pitchFamily="49" charset="0"/>
            </a:endParaRPr>
          </a:p>
        </p:txBody>
      </p:sp>
      <p:pic>
        <p:nvPicPr>
          <p:cNvPr id="6146" name="Picture 2" descr="&amp;Kcy;&amp;acy;&amp;rcy;&amp;tcy;&amp;icy;&amp;ncy;&amp;kcy;&amp;icy; &amp;pcy;&amp;ocy; &amp;zcy;&amp;acy;&amp;pcy;&amp;rcy;&amp;ocy;&amp;scy;&amp;ucy; &amp;kcy;&amp;ocy;&amp;rcy;&amp;ocy;&amp;lcy;&amp;iocy;&amp;vcy; &amp;ncy;&amp;acy; &amp;icy;&amp;scy;&amp;pcy;&amp;ycy;&amp;tcy;&amp;acy;&amp;ncy;&amp;icy;&amp;yacy;&amp;kh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4860032" y="260648"/>
            <a:ext cx="4176464" cy="6408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администрация\Рабочий стол\королев\c54c790da3.jpg"/>
          <p:cNvPicPr>
            <a:picLocks noChangeAspect="1" noChangeArrowheads="1"/>
          </p:cNvPicPr>
          <p:nvPr/>
        </p:nvPicPr>
        <p:blipFill>
          <a:blip r:embed="rId3" cstate="print"/>
          <a:srcRect b="9828"/>
          <a:stretch>
            <a:fillRect/>
          </a:stretch>
        </p:blipFill>
        <p:spPr bwMode="auto">
          <a:xfrm>
            <a:off x="2267744" y="116632"/>
            <a:ext cx="5112568" cy="60486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1547664" y="6165304"/>
            <a:ext cx="65527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atin typeface="Lucida Console" panose="020B0609040504020204" pitchFamily="49" charset="0"/>
                <a:cs typeface="Times New Roman" panose="02020603050405020304" pitchFamily="18" charset="0"/>
              </a:rPr>
              <a:t>С. Королев с бабушкой и мамой </a:t>
            </a:r>
          </a:p>
          <a:p>
            <a:pPr algn="ctr"/>
            <a:r>
              <a:rPr lang="ru-RU" sz="2200" b="1" dirty="0" smtClean="0">
                <a:latin typeface="Lucida Console" panose="020B0609040504020204" pitchFamily="49" charset="0"/>
                <a:cs typeface="Times New Roman" panose="02020603050405020304" pitchFamily="18" charset="0"/>
              </a:rPr>
              <a:t>город Нежин 1909 год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0"/>
            <a:ext cx="5868144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>
                <a:latin typeface="Lucida Console" panose="020B0609040504020204" pitchFamily="49" charset="0"/>
                <a:ea typeface="Times New Roman" pitchFamily="18" charset="0"/>
                <a:cs typeface="Times New Roman" pitchFamily="18" charset="0"/>
              </a:rPr>
              <a:t> В 1917 году мать Сережи и ее новый муж,  молодой инженер Григорий Михайлович Баланин,  переехали в Одессу и взяли с собой Сережу. В стране наступили трудные революционные годы, голод, разруха, бесконечная смена власти. Только в феврале 1920 года жизнь стала налаживаться. Обучаясь в гимназии Сергей отличался от одноклассников исключительными способностями и неукротимой тягой к авиационной технике, находил время для занятий во многих кружках. После закрытия гимназии Сергей получал образование дома, так как отчим помимо педагогического образования имел еще и техническое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http://www.chaltlib.ru/images/ubilei2011/264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3501008"/>
            <a:ext cx="2416299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http://www.chaltlib.ru/images/ubilei2011/277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188640"/>
            <a:ext cx="2736304" cy="30865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172466347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980729"/>
            <a:ext cx="5328592" cy="5169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>
                <a:latin typeface="Lucida Console" panose="020B0609040504020204" pitchFamily="49" charset="0"/>
                <a:cs typeface="Times New Roman" pitchFamily="18" charset="0"/>
              </a:rPr>
              <a:t>Зная о склонности пасынка, отчим Григорий Михайлович записал Сергея в модельный кружок портового клуба.  В 1922 году в Одессе открылась стройпрофшкола, в которой преподавали самые лучшие педагоги, Сергей поступил в эту школу в возрасте 15 лет. Обучаясь в школе, Сергей познакомился с летчиками из гидроавиационного отряда и активно участвовал в авиационной общественной </a:t>
            </a:r>
            <a:r>
              <a:rPr lang="ru-RU" sz="2200" b="1" dirty="0" smtClean="0">
                <a:latin typeface="Lucida Console" panose="020B0609040504020204" pitchFamily="49" charset="0"/>
                <a:cs typeface="Times New Roman" pitchFamily="18" charset="0"/>
              </a:rPr>
              <a:t>жизни</a:t>
            </a:r>
            <a:endParaRPr lang="ru-RU" sz="2200" b="1" dirty="0">
              <a:latin typeface="Lucida Console" panose="020B0609040504020204" pitchFamily="49" charset="0"/>
              <a:cs typeface="Times New Roman" pitchFamily="18" charset="0"/>
            </a:endParaRPr>
          </a:p>
          <a:p>
            <a:pPr algn="just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" name="Рисунок 4" descr="http://www.chaltlib.ru/images/ubilei2011/265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1010453"/>
            <a:ext cx="3240360" cy="56132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4451609" y="74711"/>
            <a:ext cx="2407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rgbClr val="19197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88639"/>
            <a:ext cx="9036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Lucida Console" panose="020B0609040504020204" pitchFamily="49" charset="0"/>
                <a:cs typeface="Times New Roman" pitchFamily="18" charset="0"/>
              </a:rPr>
              <a:t>Годы </a:t>
            </a:r>
            <a:r>
              <a:rPr lang="ru-RU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Lucida Console" panose="020B0609040504020204" pitchFamily="49" charset="0"/>
                <a:cs typeface="Times New Roman" pitchFamily="18" charset="0"/>
              </a:rPr>
              <a:t>учёбы</a:t>
            </a:r>
          </a:p>
        </p:txBody>
      </p:sp>
    </p:spTree>
    <p:extLst>
      <p:ext uri="{BB962C8B-B14F-4D97-AF65-F5344CB8AC3E}">
        <p14:creationId xmlns:p14="http://schemas.microsoft.com/office/powerpoint/2010/main" xmlns="" val="3012547354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229625"/>
            <a:ext cx="5148064" cy="652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normalizeH="0" baseline="0" dirty="0">
                <a:ln w="0"/>
                <a:latin typeface="Lucida Console" pitchFamily="49" charset="0"/>
                <a:ea typeface="Times New Roman" pitchFamily="18" charset="0"/>
              </a:rPr>
              <a:t>Се</a:t>
            </a:r>
            <a:r>
              <a:rPr kumimoji="0" lang="ru-RU" sz="2200" b="1" i="0" u="none" strike="noStrike" normalizeH="0" baseline="0" dirty="0">
                <a:ln w="0"/>
                <a:latin typeface="Lucida Console" pitchFamily="49" charset="0"/>
                <a:ea typeface="Times New Roman" pitchFamily="18" charset="0"/>
              </a:rPr>
              <a:t>ргей Королев поступил учиться в Киевский политехнический институт на механический факультет. Одновременно ему приходилось работать и разносчиком газет, и столяром, и кровельщиком, чтобы прокормить себя. Сергей прекрасно учился, все преподаватели отмечали у него огромную трудоспособность, упорство и интерес не только к техническим, но и к другим дисциплинам. Он не пропускал ни одной лекции по архитектуре и строительному искусству, литературе. Но только в авиации</a:t>
            </a:r>
            <a:r>
              <a:rPr kumimoji="0" lang="ru-RU" sz="2200" i="0" u="none" strike="noStrike" normalizeH="0" baseline="0" dirty="0">
                <a:ln w="0"/>
                <a:latin typeface="Lucida Console" pitchFamily="49" charset="0"/>
                <a:ea typeface="Times New Roman" pitchFamily="18" charset="0"/>
              </a:rPr>
              <a:t> </a:t>
            </a:r>
            <a:r>
              <a:rPr kumimoji="0" lang="ru-RU" sz="2200" b="1" i="0" u="none" strike="noStrike" normalizeH="0" baseline="0" dirty="0">
                <a:ln w="0"/>
                <a:latin typeface="Lucida Console" pitchFamily="49" charset="0"/>
                <a:ea typeface="Times New Roman" pitchFamily="18" charset="0"/>
              </a:rPr>
              <a:t>он видел смысл своей жизни </a:t>
            </a:r>
          </a:p>
        </p:txBody>
      </p:sp>
      <p:pic>
        <p:nvPicPr>
          <p:cNvPr id="4" name="Рисунок 3" descr="photo.jpg"/>
          <p:cNvPicPr>
            <a:picLocks noChangeAspect="1"/>
          </p:cNvPicPr>
          <p:nvPr/>
        </p:nvPicPr>
        <p:blipFill>
          <a:blip r:embed="rId2" cstate="print"/>
          <a:srcRect b="4598"/>
          <a:stretch>
            <a:fillRect/>
          </a:stretch>
        </p:blipFill>
        <p:spPr>
          <a:xfrm flipH="1">
            <a:off x="5289234" y="229625"/>
            <a:ext cx="3747262" cy="63367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585</TotalTime>
  <Words>1719</Words>
  <Application>Microsoft Office PowerPoint</Application>
  <PresentationFormat>Экран (4:3)</PresentationFormat>
  <Paragraphs>168</Paragraphs>
  <Slides>54</Slides>
  <Notes>12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Первые изобретения</vt:lpstr>
      <vt:lpstr>Слайд 13</vt:lpstr>
      <vt:lpstr>Слайд 14</vt:lpstr>
      <vt:lpstr>Слайд 15</vt:lpstr>
      <vt:lpstr>Слайд 16</vt:lpstr>
      <vt:lpstr>ГИРД – группа изучения ракетного движения </vt:lpstr>
      <vt:lpstr>РНИИ – реактивный научно-исследовательский институт </vt:lpstr>
      <vt:lpstr>Семья</vt:lpstr>
      <vt:lpstr>Слайд 20</vt:lpstr>
      <vt:lpstr>Слайд 21</vt:lpstr>
      <vt:lpstr>Слайд 22</vt:lpstr>
      <vt:lpstr>Слайд 23</vt:lpstr>
      <vt:lpstr>    </vt:lpstr>
      <vt:lpstr>Главный конструктор</vt:lpstr>
      <vt:lpstr>Слайд 26</vt:lpstr>
      <vt:lpstr>Слайд 27</vt:lpstr>
      <vt:lpstr>Слайд 28</vt:lpstr>
      <vt:lpstr>Разработка и производство ракетного вооружения </vt:lpstr>
      <vt:lpstr>Слайд 30</vt:lpstr>
      <vt:lpstr>Слайд 31</vt:lpstr>
      <vt:lpstr>Первый искусственный спутник земли</vt:lpstr>
      <vt:lpstr>Слайд 33</vt:lpstr>
      <vt:lpstr>Запуск космических аппаратов на Луну</vt:lpstr>
      <vt:lpstr>Ракета – носитель «Спутник» </vt:lpstr>
      <vt:lpstr>12 апреля 1961 г. С. П. Королёв снова поражает мировую общественность. Создав первый пилотируемый космический корабль «Восток-1» </vt:lpstr>
      <vt:lpstr>Слайд 37</vt:lpstr>
      <vt:lpstr>Слайд 38</vt:lpstr>
      <vt:lpstr>Слайд 39</vt:lpstr>
      <vt:lpstr>Жизнь как полёт</vt:lpstr>
      <vt:lpstr>Слайд 41</vt:lpstr>
      <vt:lpstr>Слайд 42</vt:lpstr>
      <vt:lpstr>Слайд 43</vt:lpstr>
      <vt:lpstr>Слайд 44</vt:lpstr>
      <vt:lpstr>Слайд 45</vt:lpstr>
      <vt:lpstr>Слайд 46</vt:lpstr>
      <vt:lpstr>Фантастические проекты</vt:lpstr>
      <vt:lpstr>Слайд 48</vt:lpstr>
      <vt:lpstr>Слайд 49</vt:lpstr>
      <vt:lpstr>Он помог человечеству  –сделать первый шаг к неведомым мирам Вселенной </vt:lpstr>
      <vt:lpstr>Слайд 51</vt:lpstr>
      <vt:lpstr>Слайд 52</vt:lpstr>
      <vt:lpstr>Слайд 53</vt:lpstr>
      <vt:lpstr>Слайд 54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Игорь Сыроватский</dc:creator>
  <cp:lastModifiedBy>krisanova_tn</cp:lastModifiedBy>
  <cp:revision>99</cp:revision>
  <dcterms:modified xsi:type="dcterms:W3CDTF">2017-04-10T08:54:41Z</dcterms:modified>
</cp:coreProperties>
</file>